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autoCompressPictures="0">
  <p:sldMasterIdLst>
    <p:sldMasterId id="2147483648" r:id="rId1"/>
  </p:sldMasterIdLst>
  <p:notesMasterIdLst>
    <p:notesMasterId r:id="rId12"/>
  </p:notesMasterIdLst>
  <p:sldIdLst>
    <p:sldId id="256" r:id="rId2"/>
    <p:sldId id="26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44"/>
    <p:restoredTop sz="94656"/>
  </p:normalViewPr>
  <p:slideViewPr>
    <p:cSldViewPr snapToGrid="0" snapToObjects="1">
      <p:cViewPr varScale="1">
        <p:scale>
          <a:sx n="116" d="100"/>
          <a:sy n="116" d="100"/>
        </p:scale>
        <p:origin x="30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E05E29-B052-DF45-8305-625E40616071}" type="datetimeFigureOut">
              <a:rPr lang="fr-FR" smtClean="0"/>
              <a:t>04/01/2019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592218-A115-B74F-B1B8-97956E7091E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918692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B811E-4247-CF48-8354-72B2A61F323A}" type="datetime1">
              <a:rPr lang="fr-CA" smtClean="0"/>
              <a:t>2019-01-04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panoramiqu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
Deuxième niveau
Troisième niveau
Quatrième niveau
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4B447A-2FD2-8C47-9735-484A34EFB2BD}" type="datetime1">
              <a:rPr lang="fr-CA" smtClean="0"/>
              <a:t>2019-01-04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et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
Deuxième niveau
Troisième niveau
Quatrième niveau
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5AF438-8C06-2A4C-BF7A-D6390CEBD706}" type="datetime1">
              <a:rPr lang="fr-CA" smtClean="0"/>
              <a:t>2019-01-04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ion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
Deuxième niveau
Troisième niveau
Quatrième niveau
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
Deuxième niveau
Troisième niveau
Quatrième niveau
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5DB8F-5EB2-3742-9DD8-A06F203BE908}" type="datetime1">
              <a:rPr lang="fr-CA" smtClean="0"/>
              <a:t>2019-01-04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e n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
Deuxième niveau
Troisième niveau
Quatrième niveau
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8B9198-D2B8-6B45-972A-F0C49882459C}" type="datetime1">
              <a:rPr lang="fr-CA" smtClean="0"/>
              <a:t>2019-01-04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 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
Deuxième niveau
Troisième niveau
Quatrième niveau
Cinquième niveau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Modifier les styles du texte du masque
Deuxième niveau
Troisième niveau
Quatrième niveau
Cinquième niveau</a:t>
            </a:r>
            <a:endParaRPr lang="en-US" dirty="0"/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
Deuxième niveau
Troisième niveau
Quatrième niveau
Cinquième niveau</a:t>
            </a:r>
            <a:endParaRPr lang="en-US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Modifier les styles du texte du masque
Deuxième niveau
Troisième niveau
Quatrième niveau
Cinquième niveau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
Deuxième niveau
Troisième niveau
Quatrième niveau
Cinquième niveau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Modifier les styles du texte du masque
Deuxième niveau
Troisième niveau
Quatrième niveau
Cinquième niveau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38DE9-935F-0947-AEBE-6A7DF743E2E4}" type="datetime1">
              <a:rPr lang="fr-CA" smtClean="0"/>
              <a:t>2019-01-04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 colonnes d’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
Deuxième niveau
Troisième niveau
Quatrième niveau
Cinquième niveau</a:t>
            </a:r>
            <a:endParaRPr lang="en-US" dirty="0"/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Modifier les styles du texte du masque
Deuxième niveau
Troisième niveau
Quatrième niveau
Cinquième niveau</a:t>
            </a:r>
            <a:endParaRPr lang="en-US" dirty="0"/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
Deuxième niveau
Troisième niveau
Quatrième niveau
Cinquième niveau</a:t>
            </a:r>
            <a:endParaRPr lang="en-US" dirty="0"/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Modifier les styles du texte du masque
Deuxième niveau
Troisième niveau
Quatrième niveau
Cinquième niveau</a:t>
            </a:r>
            <a:endParaRPr lang="en-US" dirty="0"/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
Deuxième niveau
Troisième niveau
Quatrième niveau
Cinquième niveau</a:t>
            </a:r>
            <a:endParaRPr lang="en-US" dirty="0"/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Modifier les styles du texte du masque
Deuxième niveau
Troisième niveau
Quatrième niveau
Cinquième niveau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47195-412A-E64D-B31A-414A69686F72}" type="datetime1">
              <a:rPr lang="fr-CA" smtClean="0"/>
              <a:t>2019-01-04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fr-FR"/>
              <a:t>Modifier les styles du texte du masque
Deuxième niveau
Troisième niveau
Quatrième niveau
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D4C2E8-782C-714E-A793-3D43DF51A029}" type="datetime1">
              <a:rPr lang="fr-CA" smtClean="0"/>
              <a:t>2019-01-04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fr-FR"/>
              <a:t>Modifier les styles du texte du masque
Deuxième niveau
Troisième niveau
Quatrième niveau
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6D964-EDDF-D847-ACED-4835D6143D54}" type="datetime1">
              <a:rPr lang="fr-CA" smtClean="0"/>
              <a:t>2019-01-04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fr-FR"/>
              <a:t>Modifier les styles du texte du masque
Deuxième niveau
Troisième niveau
Quatrième niveau
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3C8C5-D388-034A-9FEB-6D6D95675EEE}" type="datetime1">
              <a:rPr lang="fr-CA" smtClean="0"/>
              <a:t>2019-01-04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
Deuxième niveau
Troisième niveau
Quatrième niveau
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75A8C-CAAA-5D44-9B74-A11B8B21A338}" type="datetime1">
              <a:rPr lang="fr-CA" smtClean="0"/>
              <a:t>2019-01-04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fr-FR"/>
              <a:t>Modifier les styles du texte du masque
Deuxième niveau
Troisième niveau
Quatrième niveau
Cinquième niveau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fr-FR"/>
              <a:t>Modifier les styles du texte du masque
Deuxième niveau
Troisième niveau
Quatrième niveau
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9B4B9-6FEC-A146-BCFF-F4C6EE083F6F}" type="datetime1">
              <a:rPr lang="fr-CA" smtClean="0"/>
              <a:t>2019-01-04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
Deuxième niveau
Troisième niveau
Quatrième niveau
Cinquième niveau</a:t>
            </a:r>
            <a:endParaRPr lang="en-US" dirty="0"/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fr-FR"/>
              <a:t>Modifier les styles du texte du masque
Deuxième niveau
Troisième niveau
Quatrième niveau
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
Deuxième niveau
Troisième niveau
Quatrième niveau
Cinquième niveau</a:t>
            </a:r>
            <a:endParaRPr lang="en-US" dirty="0"/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fr-FR"/>
              <a:t>Modifier les styles du texte du masque
Deuxième niveau
Troisième niveau
Quatrième niveau
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2D7A20-ECFF-5B43-90A0-77C51427B7F1}" type="datetime1">
              <a:rPr lang="fr-CA" smtClean="0"/>
              <a:t>2019-01-04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083E1-B7D6-B347-8F80-0794DDEABC73}" type="datetime1">
              <a:rPr lang="fr-CA" smtClean="0"/>
              <a:t>2019-01-04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5C88B-91CA-4F44-AB0D-C0897A4E92DC}" type="datetime1">
              <a:rPr lang="fr-CA" smtClean="0"/>
              <a:t>2019-01-04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fr-FR"/>
              <a:t>Modifier les styles du texte du masque
Deuxième niveau
Troisième niveau
Quatrième niveau
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
Deuxième niveau
Troisième niveau
Quatrième niveau
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0985B-8E0F-3A48-A10B-93DEDC26BE2A}" type="datetime1">
              <a:rPr lang="fr-CA" smtClean="0"/>
              <a:t>2019-01-04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
Deuxième niveau
Troisième niveau
Quatrième niveau
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89BDF9-01BA-CC46-8F55-33A619957C68}" type="datetime1">
              <a:rPr lang="fr-CA" smtClean="0"/>
              <a:t>2019-01-04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
Deuxième niveau
Troisième niveau
Quatrième niveau
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E583650A-5597-B54A-B0FB-C1B47B129BEE}" type="datetime1">
              <a:rPr lang="fr-CA" smtClean="0"/>
              <a:t>2019-01-04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‹N°›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79CAA7C0-157B-5C4D-B746-0C6BBC8F60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74494" y="1182447"/>
            <a:ext cx="9286334" cy="2509213"/>
          </a:xfrm>
        </p:spPr>
        <p:txBody>
          <a:bodyPr>
            <a:normAutofit fontScale="90000"/>
          </a:bodyPr>
          <a:lstStyle/>
          <a:p>
            <a:r>
              <a:rPr lang="fr-FR" dirty="0"/>
              <a:t> </a:t>
            </a:r>
            <a:br>
              <a:rPr lang="fr-FR" dirty="0"/>
            </a:br>
            <a:r>
              <a:rPr lang="fr-FR" b="1" dirty="0"/>
              <a:t>Evaluation et Pratiques inclusives : </a:t>
            </a:r>
            <a:br>
              <a:rPr lang="fr-FR" b="1" dirty="0"/>
            </a:br>
            <a:r>
              <a:rPr lang="fr-FR" b="1" dirty="0"/>
              <a:t>Cas du Réseau des Écoles PUBLIQUES Alternatives du </a:t>
            </a:r>
            <a:r>
              <a:rPr lang="fr-FR" b="1" dirty="0" err="1"/>
              <a:t>Québec</a:t>
            </a:r>
            <a:endParaRPr lang="fr-FR" dirty="0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xmlns="" id="{E2126A15-DA13-3349-B5DA-C46C501C5F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4494" y="3821659"/>
            <a:ext cx="9066494" cy="842979"/>
          </a:xfrm>
        </p:spPr>
        <p:txBody>
          <a:bodyPr>
            <a:normAutofit lnSpcReduction="10000"/>
          </a:bodyPr>
          <a:lstStyle/>
          <a:p>
            <a:pPr>
              <a:lnSpc>
                <a:spcPct val="100000"/>
              </a:lnSpc>
            </a:pPr>
            <a:r>
              <a:rPr lang="fr-FR" sz="2000" b="1" dirty="0"/>
              <a:t>Jean HORVAIS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fr-FR" sz="1600" dirty="0"/>
              <a:t>Professeur Département d’</a:t>
            </a:r>
            <a:r>
              <a:rPr lang="fr-FR" sz="1600" dirty="0" err="1"/>
              <a:t>É́ducation</a:t>
            </a:r>
            <a:r>
              <a:rPr lang="fr-FR" sz="1600" dirty="0"/>
              <a:t> et de formation </a:t>
            </a:r>
            <a:r>
              <a:rPr lang="fr-FR" sz="1600" dirty="0" err="1"/>
              <a:t>spÉcialisÉe</a:t>
            </a:r>
            <a:r>
              <a:rPr lang="fr-FR" sz="1600" dirty="0"/>
              <a:t> 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fr-FR" sz="1600" dirty="0"/>
              <a:t>Université DU QUÉBEC À </a:t>
            </a:r>
            <a:r>
              <a:rPr lang="fr-FR" sz="1600" dirty="0" err="1"/>
              <a:t>Montréal</a:t>
            </a:r>
            <a:r>
              <a:rPr lang="fr-FR" sz="1600" dirty="0"/>
              <a:t> - Canada</a:t>
            </a:r>
            <a:endParaRPr lang="fr-FR" sz="1800" dirty="0"/>
          </a:p>
        </p:txBody>
      </p:sp>
      <p:pic>
        <p:nvPicPr>
          <p:cNvPr id="1026" name="Picture 2" descr="page1image27413760">
            <a:extLst>
              <a:ext uri="{FF2B5EF4-FFF2-40B4-BE49-F238E27FC236}">
                <a16:creationId xmlns:a16="http://schemas.microsoft.com/office/drawing/2014/main" xmlns="" id="{29BED1B8-B5D5-1946-9711-2C4EDE04EF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2383" y="5652548"/>
            <a:ext cx="7569200" cy="116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xmlns="" id="{74AD8E6B-6413-6148-9FCF-9ACFF9B64CC7}"/>
              </a:ext>
            </a:extLst>
          </p:cNvPr>
          <p:cNvSpPr txBox="1"/>
          <p:nvPr/>
        </p:nvSpPr>
        <p:spPr>
          <a:xfrm>
            <a:off x="107576" y="4787150"/>
            <a:ext cx="120844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err="1"/>
              <a:t>Séminaire</a:t>
            </a:r>
            <a:r>
              <a:rPr lang="fr-FR" b="1" dirty="0"/>
              <a:t> International </a:t>
            </a:r>
            <a:endParaRPr lang="fr-FR" dirty="0"/>
          </a:p>
          <a:p>
            <a:pPr algn="ctr"/>
            <a:r>
              <a:rPr lang="fr-FR" b="1" dirty="0"/>
              <a:t>Le Droit à une éducation inclusive :</a:t>
            </a:r>
            <a:r>
              <a:rPr lang="fr-FR" dirty="0"/>
              <a:t> </a:t>
            </a:r>
            <a:r>
              <a:rPr lang="fr-FR" b="1" dirty="0"/>
              <a:t>Transition conceptuelle, transformation des pratiques et enjeux de l’évaluation </a:t>
            </a:r>
          </a:p>
          <a:p>
            <a:pPr algn="ctr"/>
            <a:r>
              <a:rPr lang="fr-FR" b="1" dirty="0"/>
              <a:t>le lundi 7 et mardi 8 Janvier 2019</a:t>
            </a:r>
            <a:endParaRPr lang="fr-FR" dirty="0"/>
          </a:p>
          <a:p>
            <a:pPr algn="ctr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714703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xmlns="" id="{8CF58A11-7B38-8E40-AD1F-D9EDF8DEE5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99709"/>
            <a:ext cx="1423595" cy="1103726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xmlns="" id="{502FE370-2A92-F845-BD47-0AA5A80FC576}"/>
              </a:ext>
            </a:extLst>
          </p:cNvPr>
          <p:cNvSpPr txBox="1"/>
          <p:nvPr/>
        </p:nvSpPr>
        <p:spPr>
          <a:xfrm rot="20156862">
            <a:off x="1043491" y="720764"/>
            <a:ext cx="29260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/>
              <a:t>Passer des problèmes posés par l'intégration </a:t>
            </a:r>
          </a:p>
          <a:p>
            <a:pPr algn="ctr"/>
            <a:r>
              <a:rPr lang="fr-FR" sz="1200" dirty="0"/>
              <a:t>à  une modification progressive du milieu </a:t>
            </a:r>
          </a:p>
          <a:p>
            <a:pPr algn="ctr"/>
            <a:r>
              <a:rPr lang="fr-FR" sz="1200" dirty="0"/>
              <a:t>pour tendre vers une école inclusive</a:t>
            </a:r>
          </a:p>
          <a:p>
            <a:pPr algn="ctr"/>
            <a:endParaRPr lang="fr-FR" sz="1200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xmlns="" id="{A253BA07-C9FD-F54F-BA24-5A9F48F7D5D5}"/>
              </a:ext>
            </a:extLst>
          </p:cNvPr>
          <p:cNvSpPr txBox="1"/>
          <p:nvPr/>
        </p:nvSpPr>
        <p:spPr>
          <a:xfrm rot="21080584">
            <a:off x="3637877" y="153383"/>
            <a:ext cx="275037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/>
              <a:t>Travailler avec des acteurs qui ont </a:t>
            </a:r>
          </a:p>
          <a:p>
            <a:pPr algn="ctr"/>
            <a:r>
              <a:rPr lang="fr-FR" sz="1200" dirty="0"/>
              <a:t>de bonnes raisons de s'engager. </a:t>
            </a:r>
          </a:p>
          <a:p>
            <a:pPr algn="ctr"/>
            <a:r>
              <a:rPr lang="fr-FR" sz="1200" i="1" dirty="0"/>
              <a:t>(les leur fournir le cas échéant)</a:t>
            </a:r>
          </a:p>
          <a:p>
            <a:pPr algn="ctr"/>
            <a:endParaRPr lang="fr-FR" sz="1200" i="1" dirty="0"/>
          </a:p>
          <a:p>
            <a:pPr algn="ctr"/>
            <a:r>
              <a:rPr lang="fr-FR" sz="1200" dirty="0"/>
              <a:t>Rassurer par de l'</a:t>
            </a:r>
            <a:r>
              <a:rPr lang="fr-FR" sz="1200" i="1" dirty="0"/>
              <a:t>accompagnement-formation-analyse</a:t>
            </a:r>
            <a:r>
              <a:rPr lang="fr-FR" sz="1200" dirty="0"/>
              <a:t> </a:t>
            </a:r>
            <a:r>
              <a:rPr lang="fr-FR" sz="1200" i="1" dirty="0"/>
              <a:t>réflexive</a:t>
            </a:r>
            <a:r>
              <a:rPr lang="fr-FR" sz="1200" dirty="0"/>
              <a:t> de la pratique…</a:t>
            </a:r>
          </a:p>
          <a:p>
            <a:pPr algn="ctr"/>
            <a:endParaRPr lang="fr-FR" sz="1200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xmlns="" id="{7BC46C1C-2573-6A41-8AD4-96BF35A47746}"/>
              </a:ext>
            </a:extLst>
          </p:cNvPr>
          <p:cNvSpPr txBox="1"/>
          <p:nvPr/>
        </p:nvSpPr>
        <p:spPr>
          <a:xfrm rot="951117">
            <a:off x="5888844" y="763191"/>
            <a:ext cx="6272212" cy="1407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/>
              <a:t>Ce sont souvent de tout petits changements imaginés localement, pour répondre à un besoin précis </a:t>
            </a:r>
          </a:p>
          <a:p>
            <a:pPr algn="ctr"/>
            <a:r>
              <a:rPr lang="fr-FR" sz="1200" dirty="0"/>
              <a:t>qui entrainent toute une communauté humaine à évoluer dans sa représentation d'un problème posé </a:t>
            </a:r>
          </a:p>
          <a:p>
            <a:pPr algn="ctr"/>
            <a:r>
              <a:rPr lang="fr-FR" sz="1200" dirty="0"/>
              <a:t>et surtout dans sa capacité d'imaginer des réponses </a:t>
            </a:r>
          </a:p>
          <a:p>
            <a:pPr algn="ctr"/>
            <a:r>
              <a:rPr lang="fr-FR" sz="1200" dirty="0"/>
              <a:t>de plus en plus larges et ambitieuses. </a:t>
            </a:r>
          </a:p>
          <a:p>
            <a:pPr algn="ctr"/>
            <a:r>
              <a:rPr lang="fr-FR" sz="1200" dirty="0"/>
              <a:t>Il faut l’aider à faire l'expérience </a:t>
            </a:r>
          </a:p>
          <a:p>
            <a:pPr algn="ctr"/>
            <a:r>
              <a:rPr lang="fr-FR" sz="1200" dirty="0"/>
              <a:t>de sa capacité de réussir.</a:t>
            </a:r>
          </a:p>
          <a:p>
            <a:pPr algn="ctr"/>
            <a:endParaRPr lang="fr-FR" sz="1200" dirty="0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xmlns="" id="{D91D07EE-332A-994B-AC10-248767F5D6E9}"/>
              </a:ext>
            </a:extLst>
          </p:cNvPr>
          <p:cNvSpPr txBox="1"/>
          <p:nvPr/>
        </p:nvSpPr>
        <p:spPr>
          <a:xfrm>
            <a:off x="9615488" y="2400300"/>
            <a:ext cx="257282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5 rencontres d’une journée dans l’année</a:t>
            </a:r>
          </a:p>
          <a:p>
            <a:r>
              <a:rPr lang="fr-FR" sz="1200" dirty="0"/>
              <a:t>Une centaine de participants : enseignants, directions d’écoles, parents, éducateurs, conseillers pédagogiques et quelques élèves du secondaire</a:t>
            </a:r>
          </a:p>
          <a:p>
            <a:r>
              <a:rPr lang="fr-FR" sz="1200" dirty="0"/>
              <a:t>5 thèmes (1 pour chaque rencontre) </a:t>
            </a:r>
          </a:p>
          <a:p>
            <a:pPr marL="742950" lvl="1" indent="-285750" fontAlgn="ctr">
              <a:buFont typeface="Arial" panose="020B0604020202020204" pitchFamily="34" charset="0"/>
              <a:buChar char="•"/>
            </a:pPr>
            <a:r>
              <a:rPr lang="fr-FR" sz="1200" i="1" dirty="0"/>
              <a:t>Recrutement et admission</a:t>
            </a:r>
          </a:p>
          <a:p>
            <a:pPr marL="742950" lvl="1" indent="-285750" fontAlgn="ctr">
              <a:buFont typeface="Arial" panose="020B0604020202020204" pitchFamily="34" charset="0"/>
              <a:buChar char="•"/>
            </a:pPr>
            <a:r>
              <a:rPr lang="fr-FR" sz="1200" i="1" dirty="0"/>
              <a:t>Pédagogie de projet</a:t>
            </a:r>
          </a:p>
          <a:p>
            <a:pPr marL="742950" lvl="1" indent="-285750" fontAlgn="ctr">
              <a:buFont typeface="Arial" panose="020B0604020202020204" pitchFamily="34" charset="0"/>
              <a:buChar char="•"/>
            </a:pPr>
            <a:r>
              <a:rPr lang="fr-FR" sz="1200" i="1" dirty="0"/>
              <a:t>Evaluation et respect des rythme et style d'apprentissage </a:t>
            </a:r>
          </a:p>
          <a:p>
            <a:pPr marL="742950" lvl="1" indent="-285750" fontAlgn="ctr">
              <a:buFont typeface="Arial" panose="020B0604020202020204" pitchFamily="34" charset="0"/>
              <a:buChar char="•"/>
            </a:pPr>
            <a:r>
              <a:rPr lang="fr-FR" sz="1200" i="1" dirty="0"/>
              <a:t>Démocratie scolaire</a:t>
            </a:r>
          </a:p>
          <a:p>
            <a:pPr marL="742950" lvl="1" indent="-285750" fontAlgn="ctr">
              <a:buFont typeface="Arial" panose="020B0604020202020204" pitchFamily="34" charset="0"/>
              <a:buChar char="•"/>
            </a:pPr>
            <a:r>
              <a:rPr lang="fr-FR" sz="1200" i="1" dirty="0" err="1"/>
              <a:t>Co-gestion</a:t>
            </a:r>
            <a:r>
              <a:rPr lang="fr-FR" sz="1200" i="1" dirty="0"/>
              <a:t> équipe-école et parents</a:t>
            </a:r>
          </a:p>
          <a:p>
            <a:r>
              <a:rPr lang="fr-FR" sz="1200" dirty="0"/>
              <a:t>En matinée : exposé du thème et discussion générale en plénière</a:t>
            </a:r>
          </a:p>
          <a:p>
            <a:r>
              <a:rPr lang="fr-FR" sz="1200" dirty="0"/>
              <a:t>En après-midi : 10 focus-groupes enregistrés sur le thème / l’inclusion </a:t>
            </a:r>
          </a:p>
          <a:p>
            <a:endParaRPr lang="fr-FR" sz="1200" dirty="0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xmlns="" id="{F5C5A2C2-B60A-5542-A756-D4A92C6CEF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367323">
            <a:off x="6963792" y="5454273"/>
            <a:ext cx="2348902" cy="1112638"/>
          </a:xfrm>
          <a:prstGeom prst="rect">
            <a:avLst/>
          </a:prstGeom>
          <a:effectLst>
            <a:outerShdw blurRad="50800" dist="1016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xmlns="" id="{AD4F4B51-C566-3747-9040-F70FB413D949}"/>
              </a:ext>
            </a:extLst>
          </p:cNvPr>
          <p:cNvSpPr txBox="1"/>
          <p:nvPr/>
        </p:nvSpPr>
        <p:spPr>
          <a:xfrm rot="21251163">
            <a:off x="2141494" y="5960826"/>
            <a:ext cx="49853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L'inclusion est un horizon vers lequel </a:t>
            </a:r>
          </a:p>
          <a:p>
            <a:r>
              <a:rPr lang="fr-FR" sz="1200" dirty="0"/>
              <a:t>on s'achemine sans fin par une inventivité sans cesse renouvelée de pratiques </a:t>
            </a:r>
          </a:p>
          <a:p>
            <a:r>
              <a:rPr lang="fr-FR" sz="1200" dirty="0"/>
              <a:t>qui se veulent inclusives, c’est-à-dire orientée vers cet horizon.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xmlns="" id="{D3131A14-C8AA-0A41-977D-365050741C9F}"/>
              </a:ext>
            </a:extLst>
          </p:cNvPr>
          <p:cNvSpPr txBox="1"/>
          <p:nvPr/>
        </p:nvSpPr>
        <p:spPr>
          <a:xfrm rot="614037">
            <a:off x="65884" y="5665912"/>
            <a:ext cx="30597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Le projet inclusif a quelque chose de fractal. </a:t>
            </a:r>
          </a:p>
          <a:p>
            <a:r>
              <a:rPr lang="fr-FR" sz="1200" dirty="0"/>
              <a:t>On doit pouvoir en retrouver la forme </a:t>
            </a:r>
          </a:p>
          <a:p>
            <a:r>
              <a:rPr lang="fr-FR" sz="1200" dirty="0"/>
              <a:t>à chaque niveau organisationnel </a:t>
            </a:r>
          </a:p>
          <a:p>
            <a:r>
              <a:rPr lang="fr-FR" sz="1200" dirty="0"/>
              <a:t>et opérationnel</a:t>
            </a:r>
          </a:p>
          <a:p>
            <a:endParaRPr lang="fr-FR" sz="1200" dirty="0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xmlns="" id="{DDA1DF52-F7C0-DB4C-84F1-E3957E8582CB}"/>
              </a:ext>
            </a:extLst>
          </p:cNvPr>
          <p:cNvSpPr txBox="1"/>
          <p:nvPr/>
        </p:nvSpPr>
        <p:spPr>
          <a:xfrm rot="21159486">
            <a:off x="2051270" y="1755460"/>
            <a:ext cx="5611950" cy="707886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fr-FR" sz="4000" dirty="0"/>
              <a:t>Merci de votre attention. </a:t>
            </a:r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xmlns="" id="{EA7C89BF-BCEA-DE46-B855-B678E662D7F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46774" y="2576553"/>
            <a:ext cx="1905000" cy="19050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4" name="Flèche droite rayée 13">
            <a:extLst>
              <a:ext uri="{FF2B5EF4-FFF2-40B4-BE49-F238E27FC236}">
                <a16:creationId xmlns:a16="http://schemas.microsoft.com/office/drawing/2014/main" xmlns="" id="{0F8011ED-E0C7-3744-926F-D010CDE5FD94}"/>
              </a:ext>
            </a:extLst>
          </p:cNvPr>
          <p:cNvSpPr/>
          <p:nvPr/>
        </p:nvSpPr>
        <p:spPr>
          <a:xfrm>
            <a:off x="1691453" y="2761972"/>
            <a:ext cx="5411335" cy="128254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dirty="0"/>
              <a:t>Le site de la recherche (en construction)</a:t>
            </a:r>
          </a:p>
          <a:p>
            <a:r>
              <a:rPr lang="fr-FR" dirty="0"/>
              <a:t>https://</a:t>
            </a:r>
            <a:r>
              <a:rPr lang="fr-FR" dirty="0" err="1"/>
              <a:t>sites.google.com</a:t>
            </a:r>
            <a:r>
              <a:rPr lang="fr-FR" dirty="0"/>
              <a:t>/</a:t>
            </a:r>
            <a:r>
              <a:rPr lang="fr-FR" dirty="0" err="1"/>
              <a:t>view</a:t>
            </a:r>
            <a:r>
              <a:rPr lang="fr-FR" dirty="0"/>
              <a:t>/</a:t>
            </a:r>
            <a:r>
              <a:rPr lang="fr-FR" dirty="0" err="1"/>
              <a:t>education</a:t>
            </a:r>
            <a:r>
              <a:rPr lang="fr-FR" dirty="0"/>
              <a:t>-inclusive</a:t>
            </a:r>
          </a:p>
        </p:txBody>
      </p:sp>
      <p:sp>
        <p:nvSpPr>
          <p:cNvPr id="15" name="Flèche droite rayée 14">
            <a:extLst>
              <a:ext uri="{FF2B5EF4-FFF2-40B4-BE49-F238E27FC236}">
                <a16:creationId xmlns:a16="http://schemas.microsoft.com/office/drawing/2014/main" xmlns="" id="{3128EDA5-2140-7D4E-91ED-83D7CE354805}"/>
              </a:ext>
            </a:extLst>
          </p:cNvPr>
          <p:cNvSpPr/>
          <p:nvPr/>
        </p:nvSpPr>
        <p:spPr>
          <a:xfrm>
            <a:off x="1206838" y="4134590"/>
            <a:ext cx="1890795" cy="128254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dirty="0"/>
              <a:t>Site perso </a:t>
            </a: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xmlns="" id="{77499CC8-DAC1-2543-AFF4-EA36FF84A3A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33272" y="3866975"/>
            <a:ext cx="1905000" cy="19050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8" name="ZoneTexte 17">
            <a:extLst>
              <a:ext uri="{FF2B5EF4-FFF2-40B4-BE49-F238E27FC236}">
                <a16:creationId xmlns:a16="http://schemas.microsoft.com/office/drawing/2014/main" xmlns="" id="{EDAD7233-3B00-784F-AC42-AE400A7CF399}"/>
              </a:ext>
            </a:extLst>
          </p:cNvPr>
          <p:cNvSpPr txBox="1"/>
          <p:nvPr/>
        </p:nvSpPr>
        <p:spPr>
          <a:xfrm>
            <a:off x="50104" y="6475956"/>
            <a:ext cx="951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10/10</a:t>
            </a:r>
          </a:p>
        </p:txBody>
      </p:sp>
    </p:spTree>
    <p:extLst>
      <p:ext uri="{BB962C8B-B14F-4D97-AF65-F5344CB8AC3E}">
        <p14:creationId xmlns:p14="http://schemas.microsoft.com/office/powerpoint/2010/main" val="8258750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xmlns="" id="{8CF58A11-7B38-8E40-AD1F-D9EDF8DEE5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3245" y="0"/>
            <a:ext cx="8845510" cy="6858000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xmlns="" id="{7560D071-2E6B-4E40-92AC-950251A3BAFA}"/>
              </a:ext>
            </a:extLst>
          </p:cNvPr>
          <p:cNvSpPr txBox="1"/>
          <p:nvPr/>
        </p:nvSpPr>
        <p:spPr>
          <a:xfrm>
            <a:off x="50104" y="6475956"/>
            <a:ext cx="7891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2/10</a:t>
            </a:r>
          </a:p>
        </p:txBody>
      </p:sp>
    </p:spTree>
    <p:extLst>
      <p:ext uri="{BB962C8B-B14F-4D97-AF65-F5344CB8AC3E}">
        <p14:creationId xmlns:p14="http://schemas.microsoft.com/office/powerpoint/2010/main" val="27974099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xmlns="" id="{0D674CC1-2297-5A4C-BDD8-931CAC8C09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99709"/>
            <a:ext cx="1423595" cy="1103726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34B6F32E-6094-3A45-A962-61EE4FFB9B3B}"/>
              </a:ext>
            </a:extLst>
          </p:cNvPr>
          <p:cNvSpPr/>
          <p:nvPr/>
        </p:nvSpPr>
        <p:spPr>
          <a:xfrm rot="20230445">
            <a:off x="1056310" y="704731"/>
            <a:ext cx="2880593" cy="684423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DE29EC81-8C6B-AC42-A36F-DA10230A71A5}"/>
              </a:ext>
            </a:extLst>
          </p:cNvPr>
          <p:cNvSpPr/>
          <p:nvPr/>
        </p:nvSpPr>
        <p:spPr>
          <a:xfrm rot="21080988">
            <a:off x="3910598" y="164249"/>
            <a:ext cx="2225140" cy="1312406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34E5EF11-D09E-A145-B691-71A2D5C7A667}"/>
              </a:ext>
            </a:extLst>
          </p:cNvPr>
          <p:cNvSpPr/>
          <p:nvPr/>
        </p:nvSpPr>
        <p:spPr>
          <a:xfrm rot="936534">
            <a:off x="5945558" y="805679"/>
            <a:ext cx="6168963" cy="1189756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A7BDEC53-8451-B648-8669-6AF5BB31ABD4}"/>
              </a:ext>
            </a:extLst>
          </p:cNvPr>
          <p:cNvSpPr/>
          <p:nvPr/>
        </p:nvSpPr>
        <p:spPr>
          <a:xfrm>
            <a:off x="9615488" y="2400300"/>
            <a:ext cx="2545343" cy="3721531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5D59E6EC-3917-794A-B084-781FD0214871}"/>
              </a:ext>
            </a:extLst>
          </p:cNvPr>
          <p:cNvSpPr/>
          <p:nvPr/>
        </p:nvSpPr>
        <p:spPr>
          <a:xfrm rot="21359527">
            <a:off x="6958945" y="5391569"/>
            <a:ext cx="2609773" cy="1275132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51B6D30D-79F8-BB4C-9A11-ADDE04E6D56B}"/>
              </a:ext>
            </a:extLst>
          </p:cNvPr>
          <p:cNvSpPr/>
          <p:nvPr/>
        </p:nvSpPr>
        <p:spPr>
          <a:xfrm rot="21253211">
            <a:off x="2118171" y="5949952"/>
            <a:ext cx="4797984" cy="638451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D59C7C27-A9B0-5743-9AAD-05DD713689BB}"/>
              </a:ext>
            </a:extLst>
          </p:cNvPr>
          <p:cNvSpPr/>
          <p:nvPr/>
        </p:nvSpPr>
        <p:spPr>
          <a:xfrm rot="635624">
            <a:off x="116457" y="5676514"/>
            <a:ext cx="2753202" cy="734167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xmlns="" id="{502FE370-2A92-F845-BD47-0AA5A80FC576}"/>
              </a:ext>
            </a:extLst>
          </p:cNvPr>
          <p:cNvSpPr txBox="1"/>
          <p:nvPr/>
        </p:nvSpPr>
        <p:spPr>
          <a:xfrm>
            <a:off x="1549101" y="1570617"/>
            <a:ext cx="10284312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/>
              <a:t>Passer des problèmes posés par l'intégration </a:t>
            </a:r>
          </a:p>
          <a:p>
            <a:pPr algn="ctr"/>
            <a:endParaRPr lang="fr-FR" sz="4400" dirty="0"/>
          </a:p>
          <a:p>
            <a:pPr algn="ctr"/>
            <a:r>
              <a:rPr lang="fr-FR" sz="4400" dirty="0"/>
              <a:t>à  une modification progressive du milieu </a:t>
            </a:r>
          </a:p>
          <a:p>
            <a:pPr algn="ctr"/>
            <a:endParaRPr lang="fr-FR" sz="4400" dirty="0"/>
          </a:p>
          <a:p>
            <a:pPr algn="ctr"/>
            <a:r>
              <a:rPr lang="fr-FR" sz="4400" dirty="0"/>
              <a:t>pour tendre vers une école inclusive</a:t>
            </a:r>
          </a:p>
          <a:p>
            <a:pPr algn="ctr"/>
            <a:endParaRPr lang="fr-FR" sz="4400" dirty="0"/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xmlns="" id="{FF373DF7-AAF0-264C-B582-CB7FF2B0AB10}"/>
              </a:ext>
            </a:extLst>
          </p:cNvPr>
          <p:cNvSpPr txBox="1"/>
          <p:nvPr/>
        </p:nvSpPr>
        <p:spPr>
          <a:xfrm>
            <a:off x="50104" y="6475956"/>
            <a:ext cx="7891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3/10</a:t>
            </a:r>
          </a:p>
        </p:txBody>
      </p:sp>
    </p:spTree>
    <p:extLst>
      <p:ext uri="{BB962C8B-B14F-4D97-AF65-F5344CB8AC3E}">
        <p14:creationId xmlns:p14="http://schemas.microsoft.com/office/powerpoint/2010/main" val="42283579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xmlns="" id="{8CF58A11-7B38-8E40-AD1F-D9EDF8DEE5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99709"/>
            <a:ext cx="1423595" cy="1103726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xmlns="" id="{8736B4A0-8A5F-8B48-B960-330710163B84}"/>
              </a:ext>
            </a:extLst>
          </p:cNvPr>
          <p:cNvSpPr txBox="1"/>
          <p:nvPr/>
        </p:nvSpPr>
        <p:spPr>
          <a:xfrm rot="20156862">
            <a:off x="1043491" y="720764"/>
            <a:ext cx="29260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/>
              <a:t>Passer des problèmes posés par l'intégration </a:t>
            </a:r>
          </a:p>
          <a:p>
            <a:pPr algn="ctr"/>
            <a:r>
              <a:rPr lang="fr-FR" sz="1200" dirty="0"/>
              <a:t>à  une modification progressive du milieu </a:t>
            </a:r>
          </a:p>
          <a:p>
            <a:pPr algn="ctr"/>
            <a:r>
              <a:rPr lang="fr-FR" sz="1200" dirty="0"/>
              <a:t>pour tendre vers une école inclusive</a:t>
            </a:r>
          </a:p>
          <a:p>
            <a:pPr algn="ctr"/>
            <a:endParaRPr lang="fr-FR" sz="120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127C4F42-76DB-D24E-98DA-5EEC6CF58B01}"/>
              </a:ext>
            </a:extLst>
          </p:cNvPr>
          <p:cNvSpPr/>
          <p:nvPr/>
        </p:nvSpPr>
        <p:spPr>
          <a:xfrm rot="21080988">
            <a:off x="3910598" y="164249"/>
            <a:ext cx="2225140" cy="1312406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DD06FB82-6480-8F41-A97E-8A55DDE91A46}"/>
              </a:ext>
            </a:extLst>
          </p:cNvPr>
          <p:cNvSpPr/>
          <p:nvPr/>
        </p:nvSpPr>
        <p:spPr>
          <a:xfrm rot="936534">
            <a:off x="5945558" y="805679"/>
            <a:ext cx="6168963" cy="1189756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B07E5CC2-6243-B340-AF6B-2B55C0F7E231}"/>
              </a:ext>
            </a:extLst>
          </p:cNvPr>
          <p:cNvSpPr/>
          <p:nvPr/>
        </p:nvSpPr>
        <p:spPr>
          <a:xfrm>
            <a:off x="9615488" y="2400300"/>
            <a:ext cx="2545343" cy="3721531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2B394DF0-B074-9B4B-B64F-0807E5C2A361}"/>
              </a:ext>
            </a:extLst>
          </p:cNvPr>
          <p:cNvSpPr/>
          <p:nvPr/>
        </p:nvSpPr>
        <p:spPr>
          <a:xfrm rot="21359527">
            <a:off x="6958945" y="5391569"/>
            <a:ext cx="2609773" cy="1275132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0B08EA99-80B7-3E4A-8E3C-EC5A08245B9D}"/>
              </a:ext>
            </a:extLst>
          </p:cNvPr>
          <p:cNvSpPr/>
          <p:nvPr/>
        </p:nvSpPr>
        <p:spPr>
          <a:xfrm rot="21253211">
            <a:off x="2118171" y="5949952"/>
            <a:ext cx="4797984" cy="638451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F3EF6636-1AD7-B54C-B07A-1F0ECBF59FAD}"/>
              </a:ext>
            </a:extLst>
          </p:cNvPr>
          <p:cNvSpPr/>
          <p:nvPr/>
        </p:nvSpPr>
        <p:spPr>
          <a:xfrm rot="635624">
            <a:off x="116457" y="5676514"/>
            <a:ext cx="2753202" cy="734167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xmlns="" id="{A253BA07-C9FD-F54F-BA24-5A9F48F7D5D5}"/>
              </a:ext>
            </a:extLst>
          </p:cNvPr>
          <p:cNvSpPr txBox="1"/>
          <p:nvPr/>
        </p:nvSpPr>
        <p:spPr>
          <a:xfrm>
            <a:off x="1423595" y="1807285"/>
            <a:ext cx="1028431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dirty="0"/>
              <a:t>Travailler avec des acteurs qui ont </a:t>
            </a:r>
          </a:p>
          <a:p>
            <a:pPr algn="ctr"/>
            <a:r>
              <a:rPr lang="fr-FR" sz="4400" dirty="0"/>
              <a:t>de bonnes raisons de s'engager. </a:t>
            </a:r>
          </a:p>
          <a:p>
            <a:pPr algn="ctr"/>
            <a:r>
              <a:rPr lang="fr-FR" sz="3600" i="1" dirty="0"/>
              <a:t>(les leur fournir le cas échéant)</a:t>
            </a:r>
          </a:p>
          <a:p>
            <a:pPr algn="ctr"/>
            <a:endParaRPr lang="fr-FR" sz="3600" i="1" dirty="0"/>
          </a:p>
          <a:p>
            <a:pPr algn="ctr"/>
            <a:r>
              <a:rPr lang="fr-FR" sz="4400" dirty="0"/>
              <a:t>Rassurer par de l'</a:t>
            </a:r>
            <a:r>
              <a:rPr lang="fr-FR" sz="4400" i="1" dirty="0"/>
              <a:t>accompagnement-formation-analyse</a:t>
            </a:r>
            <a:r>
              <a:rPr lang="fr-FR" sz="4400" dirty="0"/>
              <a:t> </a:t>
            </a:r>
            <a:r>
              <a:rPr lang="fr-FR" sz="4400" i="1" dirty="0"/>
              <a:t>réflexive</a:t>
            </a:r>
            <a:r>
              <a:rPr lang="fr-FR" sz="4400" dirty="0"/>
              <a:t> de la pratique…</a:t>
            </a:r>
          </a:p>
          <a:p>
            <a:pPr algn="ctr"/>
            <a:endParaRPr lang="fr-FR" sz="8800" dirty="0"/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xmlns="" id="{7298E58A-71FA-6846-A2DC-C847F3FACAD4}"/>
              </a:ext>
            </a:extLst>
          </p:cNvPr>
          <p:cNvSpPr txBox="1"/>
          <p:nvPr/>
        </p:nvSpPr>
        <p:spPr>
          <a:xfrm>
            <a:off x="50104" y="6475956"/>
            <a:ext cx="7891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4/10</a:t>
            </a:r>
          </a:p>
        </p:txBody>
      </p:sp>
    </p:spTree>
    <p:extLst>
      <p:ext uri="{BB962C8B-B14F-4D97-AF65-F5344CB8AC3E}">
        <p14:creationId xmlns:p14="http://schemas.microsoft.com/office/powerpoint/2010/main" val="25908135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xmlns="" id="{8CF58A11-7B38-8E40-AD1F-D9EDF8DEE5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99709"/>
            <a:ext cx="1423595" cy="1103726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xmlns="" id="{502FE370-2A92-F845-BD47-0AA5A80FC576}"/>
              </a:ext>
            </a:extLst>
          </p:cNvPr>
          <p:cNvSpPr txBox="1"/>
          <p:nvPr/>
        </p:nvSpPr>
        <p:spPr>
          <a:xfrm rot="20156862">
            <a:off x="1043491" y="720764"/>
            <a:ext cx="29260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/>
              <a:t>Passer des problèmes posés par l'intégration </a:t>
            </a:r>
          </a:p>
          <a:p>
            <a:pPr algn="ctr"/>
            <a:r>
              <a:rPr lang="fr-FR" sz="1200" dirty="0"/>
              <a:t>à  une modification progressive du milieu </a:t>
            </a:r>
          </a:p>
          <a:p>
            <a:pPr algn="ctr"/>
            <a:r>
              <a:rPr lang="fr-FR" sz="1200" dirty="0"/>
              <a:t>pour tendre vers une école inclusive</a:t>
            </a:r>
          </a:p>
          <a:p>
            <a:pPr algn="ctr"/>
            <a:endParaRPr lang="fr-FR" sz="1200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xmlns="" id="{A253BA07-C9FD-F54F-BA24-5A9F48F7D5D5}"/>
              </a:ext>
            </a:extLst>
          </p:cNvPr>
          <p:cNvSpPr txBox="1"/>
          <p:nvPr/>
        </p:nvSpPr>
        <p:spPr>
          <a:xfrm rot="21080584">
            <a:off x="3637877" y="153383"/>
            <a:ext cx="275037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/>
              <a:t>Travailler avec des acteurs qui ont </a:t>
            </a:r>
          </a:p>
          <a:p>
            <a:pPr algn="ctr"/>
            <a:r>
              <a:rPr lang="fr-FR" sz="1200" dirty="0"/>
              <a:t>de bonnes raisons de s'engager. </a:t>
            </a:r>
          </a:p>
          <a:p>
            <a:pPr algn="ctr"/>
            <a:r>
              <a:rPr lang="fr-FR" sz="1200" i="1" dirty="0"/>
              <a:t>(les leur fournir le cas échéant)</a:t>
            </a:r>
          </a:p>
          <a:p>
            <a:pPr algn="ctr"/>
            <a:endParaRPr lang="fr-FR" sz="1200" i="1" dirty="0"/>
          </a:p>
          <a:p>
            <a:pPr algn="ctr"/>
            <a:r>
              <a:rPr lang="fr-FR" sz="1200" dirty="0"/>
              <a:t>Rassurer par de l'</a:t>
            </a:r>
            <a:r>
              <a:rPr lang="fr-FR" sz="1200" i="1" dirty="0"/>
              <a:t>accompagnement-formation-analyse</a:t>
            </a:r>
            <a:r>
              <a:rPr lang="fr-FR" sz="1200" dirty="0"/>
              <a:t> </a:t>
            </a:r>
            <a:r>
              <a:rPr lang="fr-FR" sz="1200" i="1" dirty="0"/>
              <a:t>réflexive</a:t>
            </a:r>
            <a:r>
              <a:rPr lang="fr-FR" sz="1200" dirty="0"/>
              <a:t> de la pratique…</a:t>
            </a:r>
          </a:p>
          <a:p>
            <a:pPr algn="ctr"/>
            <a:endParaRPr lang="fr-FR" sz="1200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xmlns="" id="{7ECCE217-B841-304F-91BB-33A5A0B47280}"/>
              </a:ext>
            </a:extLst>
          </p:cNvPr>
          <p:cNvSpPr/>
          <p:nvPr/>
        </p:nvSpPr>
        <p:spPr>
          <a:xfrm rot="936534">
            <a:off x="5945558" y="805679"/>
            <a:ext cx="6168963" cy="1189756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59F46B3E-76B8-6F4B-9378-58D34C7E43AA}"/>
              </a:ext>
            </a:extLst>
          </p:cNvPr>
          <p:cNvSpPr/>
          <p:nvPr/>
        </p:nvSpPr>
        <p:spPr>
          <a:xfrm>
            <a:off x="9615488" y="2400300"/>
            <a:ext cx="2545343" cy="3721531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xmlns="" id="{AC7FFB32-4883-BF49-ACB9-873A9795720B}"/>
              </a:ext>
            </a:extLst>
          </p:cNvPr>
          <p:cNvSpPr/>
          <p:nvPr/>
        </p:nvSpPr>
        <p:spPr>
          <a:xfrm rot="21359527">
            <a:off x="6958945" y="5391569"/>
            <a:ext cx="2609773" cy="1275132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xmlns="" id="{0C0FA5BD-2404-D149-8F1D-A3BB777A753F}"/>
              </a:ext>
            </a:extLst>
          </p:cNvPr>
          <p:cNvSpPr/>
          <p:nvPr/>
        </p:nvSpPr>
        <p:spPr>
          <a:xfrm rot="21253211">
            <a:off x="2118171" y="5949952"/>
            <a:ext cx="4797984" cy="638451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xmlns="" id="{07F557C7-0285-334D-A476-1787F4A39A81}"/>
              </a:ext>
            </a:extLst>
          </p:cNvPr>
          <p:cNvSpPr/>
          <p:nvPr/>
        </p:nvSpPr>
        <p:spPr>
          <a:xfrm rot="635624">
            <a:off x="116457" y="5676514"/>
            <a:ext cx="2753202" cy="734167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xmlns="" id="{7BC46C1C-2573-6A41-8AD4-96BF35A47746}"/>
              </a:ext>
            </a:extLst>
          </p:cNvPr>
          <p:cNvSpPr txBox="1"/>
          <p:nvPr/>
        </p:nvSpPr>
        <p:spPr>
          <a:xfrm>
            <a:off x="1423595" y="1749636"/>
            <a:ext cx="10601325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/>
              <a:t>Ce sont souvent de tout petits changements imaginés localement, pour répondre à un besoin précis </a:t>
            </a:r>
          </a:p>
          <a:p>
            <a:pPr algn="ctr"/>
            <a:r>
              <a:rPr lang="fr-FR" sz="3600" dirty="0"/>
              <a:t>qui entrainent toute une communauté humaine à évoluer dans sa représentation d'un problème posé </a:t>
            </a:r>
          </a:p>
          <a:p>
            <a:pPr algn="ctr"/>
            <a:r>
              <a:rPr lang="fr-FR" sz="3600" dirty="0"/>
              <a:t>et surtout dans sa capacité d'imaginer des réponses </a:t>
            </a:r>
          </a:p>
          <a:p>
            <a:pPr algn="ctr"/>
            <a:r>
              <a:rPr lang="fr-FR" sz="3600" dirty="0"/>
              <a:t>de plus en plus larges et ambitieuses. </a:t>
            </a:r>
          </a:p>
          <a:p>
            <a:pPr algn="ctr"/>
            <a:r>
              <a:rPr lang="fr-FR" sz="3600" dirty="0"/>
              <a:t>Il faut l’aider à faire l'expérience </a:t>
            </a:r>
          </a:p>
          <a:p>
            <a:pPr algn="ctr"/>
            <a:r>
              <a:rPr lang="fr-FR" sz="3600" dirty="0"/>
              <a:t>de sa capacité de réussir.</a:t>
            </a:r>
          </a:p>
          <a:p>
            <a:pPr algn="ctr"/>
            <a:endParaRPr lang="fr-FR" sz="3600" dirty="0"/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xmlns="" id="{4BCF3854-0B7E-744F-8DAC-F981D65E777F}"/>
              </a:ext>
            </a:extLst>
          </p:cNvPr>
          <p:cNvSpPr txBox="1"/>
          <p:nvPr/>
        </p:nvSpPr>
        <p:spPr>
          <a:xfrm>
            <a:off x="50104" y="6475956"/>
            <a:ext cx="7891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5/10</a:t>
            </a:r>
          </a:p>
        </p:txBody>
      </p:sp>
    </p:spTree>
    <p:extLst>
      <p:ext uri="{BB962C8B-B14F-4D97-AF65-F5344CB8AC3E}">
        <p14:creationId xmlns:p14="http://schemas.microsoft.com/office/powerpoint/2010/main" val="4062521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xmlns="" id="{8CF58A11-7B38-8E40-AD1F-D9EDF8DEE5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99709"/>
            <a:ext cx="1423595" cy="1103726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xmlns="" id="{502FE370-2A92-F845-BD47-0AA5A80FC576}"/>
              </a:ext>
            </a:extLst>
          </p:cNvPr>
          <p:cNvSpPr txBox="1"/>
          <p:nvPr/>
        </p:nvSpPr>
        <p:spPr>
          <a:xfrm rot="20156862">
            <a:off x="1043491" y="720764"/>
            <a:ext cx="29260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/>
              <a:t>Passer des problèmes posés par l'intégration </a:t>
            </a:r>
          </a:p>
          <a:p>
            <a:pPr algn="ctr"/>
            <a:r>
              <a:rPr lang="fr-FR" sz="1200" dirty="0"/>
              <a:t>à  une modification progressive du milieu </a:t>
            </a:r>
          </a:p>
          <a:p>
            <a:pPr algn="ctr"/>
            <a:r>
              <a:rPr lang="fr-FR" sz="1200" dirty="0"/>
              <a:t>pour tendre vers une école inclusive</a:t>
            </a:r>
          </a:p>
          <a:p>
            <a:pPr algn="ctr"/>
            <a:endParaRPr lang="fr-FR" sz="1200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xmlns="" id="{A253BA07-C9FD-F54F-BA24-5A9F48F7D5D5}"/>
              </a:ext>
            </a:extLst>
          </p:cNvPr>
          <p:cNvSpPr txBox="1"/>
          <p:nvPr/>
        </p:nvSpPr>
        <p:spPr>
          <a:xfrm rot="21080584">
            <a:off x="3637877" y="153383"/>
            <a:ext cx="275037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/>
              <a:t>Travailler avec des acteurs qui ont </a:t>
            </a:r>
          </a:p>
          <a:p>
            <a:pPr algn="ctr"/>
            <a:r>
              <a:rPr lang="fr-FR" sz="1200" dirty="0"/>
              <a:t>de bonnes raisons de s'engager. </a:t>
            </a:r>
          </a:p>
          <a:p>
            <a:pPr algn="ctr"/>
            <a:r>
              <a:rPr lang="fr-FR" sz="1200" i="1" dirty="0"/>
              <a:t>(les leur fournir le cas échéant)</a:t>
            </a:r>
          </a:p>
          <a:p>
            <a:pPr algn="ctr"/>
            <a:endParaRPr lang="fr-FR" sz="1200" i="1" dirty="0"/>
          </a:p>
          <a:p>
            <a:pPr algn="ctr"/>
            <a:r>
              <a:rPr lang="fr-FR" sz="1200" dirty="0"/>
              <a:t>Rassurer par de l'</a:t>
            </a:r>
            <a:r>
              <a:rPr lang="fr-FR" sz="1200" i="1" dirty="0"/>
              <a:t>accompagnement-formation-analyse</a:t>
            </a:r>
            <a:r>
              <a:rPr lang="fr-FR" sz="1200" dirty="0"/>
              <a:t> </a:t>
            </a:r>
            <a:r>
              <a:rPr lang="fr-FR" sz="1200" i="1" dirty="0"/>
              <a:t>réflexive</a:t>
            </a:r>
            <a:r>
              <a:rPr lang="fr-FR" sz="1200" dirty="0"/>
              <a:t> de la pratique…</a:t>
            </a:r>
          </a:p>
          <a:p>
            <a:pPr algn="ctr"/>
            <a:endParaRPr lang="fr-FR" sz="1200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xmlns="" id="{7BC46C1C-2573-6A41-8AD4-96BF35A47746}"/>
              </a:ext>
            </a:extLst>
          </p:cNvPr>
          <p:cNvSpPr txBox="1"/>
          <p:nvPr/>
        </p:nvSpPr>
        <p:spPr>
          <a:xfrm rot="951117">
            <a:off x="5888844" y="763191"/>
            <a:ext cx="6272212" cy="1407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/>
              <a:t>Ce sont souvent de tout petits changements imaginés localement, pour répondre à un besoin précis </a:t>
            </a:r>
          </a:p>
          <a:p>
            <a:pPr algn="ctr"/>
            <a:r>
              <a:rPr lang="fr-FR" sz="1200" dirty="0"/>
              <a:t>qui entrainent toute une communauté humaine à évoluer dans sa représentation d'un problème posé </a:t>
            </a:r>
          </a:p>
          <a:p>
            <a:pPr algn="ctr"/>
            <a:r>
              <a:rPr lang="fr-FR" sz="1200" dirty="0"/>
              <a:t>et surtout dans sa capacité d'imaginer des réponses </a:t>
            </a:r>
          </a:p>
          <a:p>
            <a:pPr algn="ctr"/>
            <a:r>
              <a:rPr lang="fr-FR" sz="1200" dirty="0"/>
              <a:t>de plus en plus larges et ambitieuses. </a:t>
            </a:r>
          </a:p>
          <a:p>
            <a:pPr algn="ctr"/>
            <a:r>
              <a:rPr lang="fr-FR" sz="1200" dirty="0"/>
              <a:t>Il faut l’aider à faire l'expérience </a:t>
            </a:r>
          </a:p>
          <a:p>
            <a:pPr algn="ctr"/>
            <a:r>
              <a:rPr lang="fr-FR" sz="1200" dirty="0"/>
              <a:t>de sa capacité de réussir.</a:t>
            </a:r>
          </a:p>
          <a:p>
            <a:pPr algn="ctr"/>
            <a:endParaRPr lang="fr-FR" sz="1200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56714D07-BFE1-4243-886D-5788E8AC441D}"/>
              </a:ext>
            </a:extLst>
          </p:cNvPr>
          <p:cNvSpPr/>
          <p:nvPr/>
        </p:nvSpPr>
        <p:spPr>
          <a:xfrm>
            <a:off x="9615488" y="2400300"/>
            <a:ext cx="2545343" cy="3721531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A78FF0AD-7DD0-0F41-859C-5B9E8C0FD0E9}"/>
              </a:ext>
            </a:extLst>
          </p:cNvPr>
          <p:cNvSpPr/>
          <p:nvPr/>
        </p:nvSpPr>
        <p:spPr>
          <a:xfrm rot="21359527">
            <a:off x="6958945" y="5391569"/>
            <a:ext cx="2609773" cy="1275132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E464492F-4491-DA46-BF1E-3766036FED70}"/>
              </a:ext>
            </a:extLst>
          </p:cNvPr>
          <p:cNvSpPr/>
          <p:nvPr/>
        </p:nvSpPr>
        <p:spPr>
          <a:xfrm rot="21253211">
            <a:off x="2118171" y="5949952"/>
            <a:ext cx="4797984" cy="638451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xmlns="" id="{E58D5341-D0AF-B442-85F9-ADF821C01F17}"/>
              </a:ext>
            </a:extLst>
          </p:cNvPr>
          <p:cNvSpPr/>
          <p:nvPr/>
        </p:nvSpPr>
        <p:spPr>
          <a:xfrm rot="635624">
            <a:off x="116457" y="5676514"/>
            <a:ext cx="2753202" cy="734167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xmlns="" id="{D91D07EE-332A-994B-AC10-248767F5D6E9}"/>
              </a:ext>
            </a:extLst>
          </p:cNvPr>
          <p:cNvSpPr txBox="1"/>
          <p:nvPr/>
        </p:nvSpPr>
        <p:spPr>
          <a:xfrm>
            <a:off x="1423595" y="1943100"/>
            <a:ext cx="1066363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/>
              <a:t>5 rencontres d’une journée dans l’année</a:t>
            </a:r>
          </a:p>
          <a:p>
            <a:r>
              <a:rPr lang="fr-FR" sz="2800" dirty="0"/>
              <a:t>Une centaine de participants : enseignants, directions d’écoles, parents, éducateurs, conseillers pédagogiques et quelques élèves du secondaire</a:t>
            </a:r>
          </a:p>
          <a:p>
            <a:r>
              <a:rPr lang="fr-FR" sz="2800" dirty="0"/>
              <a:t>5 thèmes (1 pour chaque rencontre) </a:t>
            </a:r>
          </a:p>
          <a:p>
            <a:pPr marL="742950" lvl="1" indent="-285750" fontAlgn="ctr">
              <a:buFont typeface="Arial" panose="020B0604020202020204" pitchFamily="34" charset="0"/>
              <a:buChar char="•"/>
            </a:pPr>
            <a:r>
              <a:rPr lang="fr-FR" sz="2800" i="1" dirty="0"/>
              <a:t>Recrutement et admission</a:t>
            </a:r>
          </a:p>
          <a:p>
            <a:pPr marL="742950" lvl="1" indent="-285750" fontAlgn="ctr">
              <a:buFont typeface="Arial" panose="020B0604020202020204" pitchFamily="34" charset="0"/>
              <a:buChar char="•"/>
            </a:pPr>
            <a:r>
              <a:rPr lang="fr-FR" sz="2800" i="1" dirty="0"/>
              <a:t>Pédagogie de projet</a:t>
            </a:r>
          </a:p>
          <a:p>
            <a:pPr marL="742950" lvl="1" indent="-285750" fontAlgn="ctr">
              <a:buFont typeface="Arial" panose="020B0604020202020204" pitchFamily="34" charset="0"/>
              <a:buChar char="•"/>
            </a:pPr>
            <a:r>
              <a:rPr lang="fr-FR" sz="2800" i="1" dirty="0"/>
              <a:t>Evaluation et respect des rythme et style d'apprentissage </a:t>
            </a:r>
          </a:p>
          <a:p>
            <a:pPr marL="742950" lvl="1" indent="-285750" fontAlgn="ctr">
              <a:buFont typeface="Arial" panose="020B0604020202020204" pitchFamily="34" charset="0"/>
              <a:buChar char="•"/>
            </a:pPr>
            <a:r>
              <a:rPr lang="fr-FR" sz="2800" i="1" dirty="0"/>
              <a:t>Démocratie scolaire</a:t>
            </a:r>
          </a:p>
          <a:p>
            <a:pPr marL="742950" lvl="1" indent="-285750" fontAlgn="ctr">
              <a:buFont typeface="Arial" panose="020B0604020202020204" pitchFamily="34" charset="0"/>
              <a:buChar char="•"/>
            </a:pPr>
            <a:r>
              <a:rPr lang="fr-FR" sz="2800" i="1" dirty="0" err="1"/>
              <a:t>Co-gestion</a:t>
            </a:r>
            <a:r>
              <a:rPr lang="fr-FR" sz="2800" i="1" dirty="0"/>
              <a:t> équipe-école et parents</a:t>
            </a:r>
          </a:p>
          <a:p>
            <a:r>
              <a:rPr lang="fr-FR" sz="2800" dirty="0"/>
              <a:t>En matinée : exposé du thème et discussion générale en plénière</a:t>
            </a:r>
          </a:p>
          <a:p>
            <a:r>
              <a:rPr lang="fr-FR" sz="2800" dirty="0"/>
              <a:t>En après-midi : 10 focus-groupes enregistrés sur le thème / l’inclusion </a:t>
            </a:r>
          </a:p>
          <a:p>
            <a:endParaRPr lang="fr-FR" sz="2800" dirty="0"/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xmlns="" id="{42525EDB-9D50-2F49-91EF-7B3623FE0239}"/>
              </a:ext>
            </a:extLst>
          </p:cNvPr>
          <p:cNvSpPr txBox="1"/>
          <p:nvPr/>
        </p:nvSpPr>
        <p:spPr>
          <a:xfrm>
            <a:off x="50104" y="6475956"/>
            <a:ext cx="7891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6/10</a:t>
            </a:r>
          </a:p>
        </p:txBody>
      </p:sp>
    </p:spTree>
    <p:extLst>
      <p:ext uri="{BB962C8B-B14F-4D97-AF65-F5344CB8AC3E}">
        <p14:creationId xmlns:p14="http://schemas.microsoft.com/office/powerpoint/2010/main" val="9235787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xmlns="" id="{8CF58A11-7B38-8E40-AD1F-D9EDF8DEE5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99709"/>
            <a:ext cx="1423595" cy="1103726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xmlns="" id="{502FE370-2A92-F845-BD47-0AA5A80FC576}"/>
              </a:ext>
            </a:extLst>
          </p:cNvPr>
          <p:cNvSpPr txBox="1"/>
          <p:nvPr/>
        </p:nvSpPr>
        <p:spPr>
          <a:xfrm rot="20156862">
            <a:off x="1043491" y="720764"/>
            <a:ext cx="29260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/>
              <a:t>Passer des problèmes posés par l'intégration </a:t>
            </a:r>
          </a:p>
          <a:p>
            <a:pPr algn="ctr"/>
            <a:r>
              <a:rPr lang="fr-FR" sz="1200" dirty="0"/>
              <a:t>à  une modification progressive du milieu </a:t>
            </a:r>
          </a:p>
          <a:p>
            <a:pPr algn="ctr"/>
            <a:r>
              <a:rPr lang="fr-FR" sz="1200" dirty="0"/>
              <a:t>pour tendre vers une école inclusive</a:t>
            </a:r>
          </a:p>
          <a:p>
            <a:pPr algn="ctr"/>
            <a:endParaRPr lang="fr-FR" sz="1200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xmlns="" id="{A253BA07-C9FD-F54F-BA24-5A9F48F7D5D5}"/>
              </a:ext>
            </a:extLst>
          </p:cNvPr>
          <p:cNvSpPr txBox="1"/>
          <p:nvPr/>
        </p:nvSpPr>
        <p:spPr>
          <a:xfrm rot="21080584">
            <a:off x="3637877" y="153383"/>
            <a:ext cx="275037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/>
              <a:t>Travailler avec des acteurs qui ont </a:t>
            </a:r>
          </a:p>
          <a:p>
            <a:pPr algn="ctr"/>
            <a:r>
              <a:rPr lang="fr-FR" sz="1200" dirty="0"/>
              <a:t>de bonnes raisons de s'engager. </a:t>
            </a:r>
          </a:p>
          <a:p>
            <a:pPr algn="ctr"/>
            <a:r>
              <a:rPr lang="fr-FR" sz="1200" i="1" dirty="0"/>
              <a:t>(les leur fournir le cas échéant)</a:t>
            </a:r>
          </a:p>
          <a:p>
            <a:pPr algn="ctr"/>
            <a:endParaRPr lang="fr-FR" sz="1200" i="1" dirty="0"/>
          </a:p>
          <a:p>
            <a:pPr algn="ctr"/>
            <a:r>
              <a:rPr lang="fr-FR" sz="1200" dirty="0"/>
              <a:t>Rassurer par de l'</a:t>
            </a:r>
            <a:r>
              <a:rPr lang="fr-FR" sz="1200" i="1" dirty="0"/>
              <a:t>accompagnement-formation-analyse</a:t>
            </a:r>
            <a:r>
              <a:rPr lang="fr-FR" sz="1200" dirty="0"/>
              <a:t> </a:t>
            </a:r>
            <a:r>
              <a:rPr lang="fr-FR" sz="1200" i="1" dirty="0"/>
              <a:t>réflexive</a:t>
            </a:r>
            <a:r>
              <a:rPr lang="fr-FR" sz="1200" dirty="0"/>
              <a:t> de la pratique…</a:t>
            </a:r>
          </a:p>
          <a:p>
            <a:pPr algn="ctr"/>
            <a:endParaRPr lang="fr-FR" sz="1200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xmlns="" id="{7BC46C1C-2573-6A41-8AD4-96BF35A47746}"/>
              </a:ext>
            </a:extLst>
          </p:cNvPr>
          <p:cNvSpPr txBox="1"/>
          <p:nvPr/>
        </p:nvSpPr>
        <p:spPr>
          <a:xfrm rot="951117">
            <a:off x="5888844" y="763191"/>
            <a:ext cx="6272212" cy="1407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/>
              <a:t>Ce sont souvent de tout petits changements imaginés localement, pour répondre à un besoin précis </a:t>
            </a:r>
          </a:p>
          <a:p>
            <a:pPr algn="ctr"/>
            <a:r>
              <a:rPr lang="fr-FR" sz="1200" dirty="0"/>
              <a:t>qui entrainent toute une communauté humaine à évoluer dans sa représentation d'un problème posé </a:t>
            </a:r>
          </a:p>
          <a:p>
            <a:pPr algn="ctr"/>
            <a:r>
              <a:rPr lang="fr-FR" sz="1200" dirty="0"/>
              <a:t>et surtout dans sa capacité d'imaginer des réponses </a:t>
            </a:r>
          </a:p>
          <a:p>
            <a:pPr algn="ctr"/>
            <a:r>
              <a:rPr lang="fr-FR" sz="1200" dirty="0"/>
              <a:t>de plus en plus larges et ambitieuses. </a:t>
            </a:r>
          </a:p>
          <a:p>
            <a:pPr algn="ctr"/>
            <a:r>
              <a:rPr lang="fr-FR" sz="1200" dirty="0"/>
              <a:t>Il faut l’aider à faire l'expérience </a:t>
            </a:r>
          </a:p>
          <a:p>
            <a:pPr algn="ctr"/>
            <a:r>
              <a:rPr lang="fr-FR" sz="1200" dirty="0"/>
              <a:t>de sa capacité de réussir.</a:t>
            </a:r>
          </a:p>
          <a:p>
            <a:pPr algn="ctr"/>
            <a:endParaRPr lang="fr-FR" sz="1200" dirty="0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xmlns="" id="{D91D07EE-332A-994B-AC10-248767F5D6E9}"/>
              </a:ext>
            </a:extLst>
          </p:cNvPr>
          <p:cNvSpPr txBox="1"/>
          <p:nvPr/>
        </p:nvSpPr>
        <p:spPr>
          <a:xfrm>
            <a:off x="9615488" y="2400300"/>
            <a:ext cx="257282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5 rencontres d’une journée dans l’année</a:t>
            </a:r>
          </a:p>
          <a:p>
            <a:r>
              <a:rPr lang="fr-FR" sz="1200" dirty="0"/>
              <a:t>Une centaine de participants : enseignants, directions d’écoles, parents, éducateurs, conseillers pédagogiques et quelques élèves du secondaire</a:t>
            </a:r>
          </a:p>
          <a:p>
            <a:r>
              <a:rPr lang="fr-FR" sz="1200" dirty="0"/>
              <a:t>5 thèmes (1 pour chaque rencontre) </a:t>
            </a:r>
          </a:p>
          <a:p>
            <a:pPr marL="742950" lvl="1" indent="-285750" fontAlgn="ctr">
              <a:buFont typeface="Arial" panose="020B0604020202020204" pitchFamily="34" charset="0"/>
              <a:buChar char="•"/>
            </a:pPr>
            <a:r>
              <a:rPr lang="fr-FR" sz="1200" i="1" dirty="0"/>
              <a:t>Recrutement et admission</a:t>
            </a:r>
          </a:p>
          <a:p>
            <a:pPr marL="742950" lvl="1" indent="-285750" fontAlgn="ctr">
              <a:buFont typeface="Arial" panose="020B0604020202020204" pitchFamily="34" charset="0"/>
              <a:buChar char="•"/>
            </a:pPr>
            <a:r>
              <a:rPr lang="fr-FR" sz="1200" i="1" dirty="0"/>
              <a:t>Pédagogie de projet</a:t>
            </a:r>
          </a:p>
          <a:p>
            <a:pPr marL="742950" lvl="1" indent="-285750" fontAlgn="ctr">
              <a:buFont typeface="Arial" panose="020B0604020202020204" pitchFamily="34" charset="0"/>
              <a:buChar char="•"/>
            </a:pPr>
            <a:r>
              <a:rPr lang="fr-FR" sz="1200" i="1" dirty="0"/>
              <a:t>Evaluation et respect des rythme et style d'apprentissage </a:t>
            </a:r>
          </a:p>
          <a:p>
            <a:pPr marL="742950" lvl="1" indent="-285750" fontAlgn="ctr">
              <a:buFont typeface="Arial" panose="020B0604020202020204" pitchFamily="34" charset="0"/>
              <a:buChar char="•"/>
            </a:pPr>
            <a:r>
              <a:rPr lang="fr-FR" sz="1200" i="1" dirty="0"/>
              <a:t>Démocratie scolaire</a:t>
            </a:r>
          </a:p>
          <a:p>
            <a:pPr marL="742950" lvl="1" indent="-285750" fontAlgn="ctr">
              <a:buFont typeface="Arial" panose="020B0604020202020204" pitchFamily="34" charset="0"/>
              <a:buChar char="•"/>
            </a:pPr>
            <a:r>
              <a:rPr lang="fr-FR" sz="1200" i="1" dirty="0" err="1"/>
              <a:t>Co-gestion</a:t>
            </a:r>
            <a:r>
              <a:rPr lang="fr-FR" sz="1200" i="1" dirty="0"/>
              <a:t> équipe-école et parents</a:t>
            </a:r>
          </a:p>
          <a:p>
            <a:r>
              <a:rPr lang="fr-FR" sz="1200" dirty="0"/>
              <a:t>En matinée : exposé du thème et discussion générale en plénière</a:t>
            </a:r>
          </a:p>
          <a:p>
            <a:r>
              <a:rPr lang="fr-FR" sz="1200" dirty="0"/>
              <a:t>En après-midi : 10 focus-groupes enregistrés sur le thème / l’inclusion </a:t>
            </a:r>
          </a:p>
          <a:p>
            <a:endParaRPr lang="fr-FR" sz="1200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2DFA0F89-C567-DF41-8B61-9D7AC61B7E18}"/>
              </a:ext>
            </a:extLst>
          </p:cNvPr>
          <p:cNvSpPr/>
          <p:nvPr/>
        </p:nvSpPr>
        <p:spPr>
          <a:xfrm rot="21359527">
            <a:off x="6958945" y="5391569"/>
            <a:ext cx="2609773" cy="1275132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xmlns="" id="{2CD6F6E9-088A-EB47-9B73-E8D241BE7BFE}"/>
              </a:ext>
            </a:extLst>
          </p:cNvPr>
          <p:cNvSpPr/>
          <p:nvPr/>
        </p:nvSpPr>
        <p:spPr>
          <a:xfrm rot="21253211">
            <a:off x="2118171" y="5949952"/>
            <a:ext cx="4797984" cy="638451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xmlns="" id="{E404A437-3C44-1A45-B93E-1BEBA7489779}"/>
              </a:ext>
            </a:extLst>
          </p:cNvPr>
          <p:cNvSpPr/>
          <p:nvPr/>
        </p:nvSpPr>
        <p:spPr>
          <a:xfrm rot="635624">
            <a:off x="116457" y="5676514"/>
            <a:ext cx="2753202" cy="734167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xmlns="" id="{F5C5A2C2-B60A-5542-A756-D4A92C6CEF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367323">
            <a:off x="458177" y="2267427"/>
            <a:ext cx="8797283" cy="4167135"/>
          </a:xfrm>
          <a:prstGeom prst="rect">
            <a:avLst/>
          </a:prstGeom>
          <a:effectLst>
            <a:outerShdw blurRad="50800" dist="1016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0" name="ZoneTexte 19">
            <a:extLst>
              <a:ext uri="{FF2B5EF4-FFF2-40B4-BE49-F238E27FC236}">
                <a16:creationId xmlns:a16="http://schemas.microsoft.com/office/drawing/2014/main" xmlns="" id="{61ADC973-6C2F-2B41-AA13-BAC552155244}"/>
              </a:ext>
            </a:extLst>
          </p:cNvPr>
          <p:cNvSpPr txBox="1"/>
          <p:nvPr/>
        </p:nvSpPr>
        <p:spPr>
          <a:xfrm>
            <a:off x="50104" y="6475956"/>
            <a:ext cx="7891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7/10</a:t>
            </a:r>
          </a:p>
        </p:txBody>
      </p:sp>
    </p:spTree>
    <p:extLst>
      <p:ext uri="{BB962C8B-B14F-4D97-AF65-F5344CB8AC3E}">
        <p14:creationId xmlns:p14="http://schemas.microsoft.com/office/powerpoint/2010/main" val="38203415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xmlns="" id="{8CF58A11-7B38-8E40-AD1F-D9EDF8DEE5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99709"/>
            <a:ext cx="1423595" cy="1103726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xmlns="" id="{502FE370-2A92-F845-BD47-0AA5A80FC576}"/>
              </a:ext>
            </a:extLst>
          </p:cNvPr>
          <p:cNvSpPr txBox="1"/>
          <p:nvPr/>
        </p:nvSpPr>
        <p:spPr>
          <a:xfrm rot="20156862">
            <a:off x="1043491" y="720764"/>
            <a:ext cx="29260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/>
              <a:t>Passer des problèmes posés par l'intégration </a:t>
            </a:r>
          </a:p>
          <a:p>
            <a:pPr algn="ctr"/>
            <a:r>
              <a:rPr lang="fr-FR" sz="1200" dirty="0"/>
              <a:t>à  une modification progressive du milieu </a:t>
            </a:r>
          </a:p>
          <a:p>
            <a:pPr algn="ctr"/>
            <a:r>
              <a:rPr lang="fr-FR" sz="1200" dirty="0"/>
              <a:t>pour tendre vers une école inclusive</a:t>
            </a:r>
          </a:p>
          <a:p>
            <a:pPr algn="ctr"/>
            <a:endParaRPr lang="fr-FR" sz="1200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xmlns="" id="{A253BA07-C9FD-F54F-BA24-5A9F48F7D5D5}"/>
              </a:ext>
            </a:extLst>
          </p:cNvPr>
          <p:cNvSpPr txBox="1"/>
          <p:nvPr/>
        </p:nvSpPr>
        <p:spPr>
          <a:xfrm rot="21080584">
            <a:off x="3637877" y="153383"/>
            <a:ext cx="275037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/>
              <a:t>Travailler avec des acteurs qui ont </a:t>
            </a:r>
          </a:p>
          <a:p>
            <a:pPr algn="ctr"/>
            <a:r>
              <a:rPr lang="fr-FR" sz="1200" dirty="0"/>
              <a:t>de bonnes raisons de s'engager. </a:t>
            </a:r>
          </a:p>
          <a:p>
            <a:pPr algn="ctr"/>
            <a:r>
              <a:rPr lang="fr-FR" sz="1200" i="1" dirty="0"/>
              <a:t>(les leur fournir le cas échéant)</a:t>
            </a:r>
          </a:p>
          <a:p>
            <a:pPr algn="ctr"/>
            <a:endParaRPr lang="fr-FR" sz="1200" i="1" dirty="0"/>
          </a:p>
          <a:p>
            <a:pPr algn="ctr"/>
            <a:r>
              <a:rPr lang="fr-FR" sz="1200" dirty="0"/>
              <a:t>Rassurer par de l'</a:t>
            </a:r>
            <a:r>
              <a:rPr lang="fr-FR" sz="1200" i="1" dirty="0"/>
              <a:t>accompagnement-formation-analyse</a:t>
            </a:r>
            <a:r>
              <a:rPr lang="fr-FR" sz="1200" dirty="0"/>
              <a:t> </a:t>
            </a:r>
            <a:r>
              <a:rPr lang="fr-FR" sz="1200" i="1" dirty="0"/>
              <a:t>réflexive</a:t>
            </a:r>
            <a:r>
              <a:rPr lang="fr-FR" sz="1200" dirty="0"/>
              <a:t> de la pratique…</a:t>
            </a:r>
          </a:p>
          <a:p>
            <a:pPr algn="ctr"/>
            <a:endParaRPr lang="fr-FR" sz="1200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xmlns="" id="{7BC46C1C-2573-6A41-8AD4-96BF35A47746}"/>
              </a:ext>
            </a:extLst>
          </p:cNvPr>
          <p:cNvSpPr txBox="1"/>
          <p:nvPr/>
        </p:nvSpPr>
        <p:spPr>
          <a:xfrm rot="951117">
            <a:off x="5888844" y="763191"/>
            <a:ext cx="6272212" cy="1407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/>
              <a:t>Ce sont souvent de tout petits changements imaginés localement, pour répondre à un besoin précis </a:t>
            </a:r>
          </a:p>
          <a:p>
            <a:pPr algn="ctr"/>
            <a:r>
              <a:rPr lang="fr-FR" sz="1200" dirty="0"/>
              <a:t>qui entrainent toute une communauté humaine à évoluer dans sa représentation d'un problème posé </a:t>
            </a:r>
          </a:p>
          <a:p>
            <a:pPr algn="ctr"/>
            <a:r>
              <a:rPr lang="fr-FR" sz="1200" dirty="0"/>
              <a:t>et surtout dans sa capacité d'imaginer des réponses </a:t>
            </a:r>
          </a:p>
          <a:p>
            <a:pPr algn="ctr"/>
            <a:r>
              <a:rPr lang="fr-FR" sz="1200" dirty="0"/>
              <a:t>de plus en plus larges et ambitieuses. </a:t>
            </a:r>
          </a:p>
          <a:p>
            <a:pPr algn="ctr"/>
            <a:r>
              <a:rPr lang="fr-FR" sz="1200" dirty="0"/>
              <a:t>Il faut l’aider à faire l'expérience </a:t>
            </a:r>
          </a:p>
          <a:p>
            <a:pPr algn="ctr"/>
            <a:r>
              <a:rPr lang="fr-FR" sz="1200" dirty="0"/>
              <a:t>de sa capacité de réussir.</a:t>
            </a:r>
          </a:p>
          <a:p>
            <a:pPr algn="ctr"/>
            <a:endParaRPr lang="fr-FR" sz="1200" dirty="0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xmlns="" id="{D91D07EE-332A-994B-AC10-248767F5D6E9}"/>
              </a:ext>
            </a:extLst>
          </p:cNvPr>
          <p:cNvSpPr txBox="1"/>
          <p:nvPr/>
        </p:nvSpPr>
        <p:spPr>
          <a:xfrm>
            <a:off x="9615488" y="2400300"/>
            <a:ext cx="257282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5 rencontres d’une journée dans l’année</a:t>
            </a:r>
          </a:p>
          <a:p>
            <a:r>
              <a:rPr lang="fr-FR" sz="1200" dirty="0"/>
              <a:t>Une centaine de participants : enseignants, directions d’écoles, parents, éducateurs, conseillers pédagogiques et quelques élèves du secondaire</a:t>
            </a:r>
          </a:p>
          <a:p>
            <a:r>
              <a:rPr lang="fr-FR" sz="1200" dirty="0"/>
              <a:t>5 thèmes (1 pour chaque rencontre) </a:t>
            </a:r>
          </a:p>
          <a:p>
            <a:pPr marL="742950" lvl="1" indent="-285750" fontAlgn="ctr">
              <a:buFont typeface="Arial" panose="020B0604020202020204" pitchFamily="34" charset="0"/>
              <a:buChar char="•"/>
            </a:pPr>
            <a:r>
              <a:rPr lang="fr-FR" sz="1200" i="1" dirty="0"/>
              <a:t>Recrutement et admission</a:t>
            </a:r>
          </a:p>
          <a:p>
            <a:pPr marL="742950" lvl="1" indent="-285750" fontAlgn="ctr">
              <a:buFont typeface="Arial" panose="020B0604020202020204" pitchFamily="34" charset="0"/>
              <a:buChar char="•"/>
            </a:pPr>
            <a:r>
              <a:rPr lang="fr-FR" sz="1200" i="1" dirty="0"/>
              <a:t>Pédagogie de projet</a:t>
            </a:r>
          </a:p>
          <a:p>
            <a:pPr marL="742950" lvl="1" indent="-285750" fontAlgn="ctr">
              <a:buFont typeface="Arial" panose="020B0604020202020204" pitchFamily="34" charset="0"/>
              <a:buChar char="•"/>
            </a:pPr>
            <a:r>
              <a:rPr lang="fr-FR" sz="1200" i="1" dirty="0"/>
              <a:t>Evaluation et respect des rythme et style d'apprentissage </a:t>
            </a:r>
          </a:p>
          <a:p>
            <a:pPr marL="742950" lvl="1" indent="-285750" fontAlgn="ctr">
              <a:buFont typeface="Arial" panose="020B0604020202020204" pitchFamily="34" charset="0"/>
              <a:buChar char="•"/>
            </a:pPr>
            <a:r>
              <a:rPr lang="fr-FR" sz="1200" i="1" dirty="0"/>
              <a:t>Démocratie scolaire</a:t>
            </a:r>
          </a:p>
          <a:p>
            <a:pPr marL="742950" lvl="1" indent="-285750" fontAlgn="ctr">
              <a:buFont typeface="Arial" panose="020B0604020202020204" pitchFamily="34" charset="0"/>
              <a:buChar char="•"/>
            </a:pPr>
            <a:r>
              <a:rPr lang="fr-FR" sz="1200" i="1" dirty="0" err="1"/>
              <a:t>Co-gestion</a:t>
            </a:r>
            <a:r>
              <a:rPr lang="fr-FR" sz="1200" i="1" dirty="0"/>
              <a:t> équipe-école et parents</a:t>
            </a:r>
          </a:p>
          <a:p>
            <a:r>
              <a:rPr lang="fr-FR" sz="1200" dirty="0"/>
              <a:t>En matinée : exposé du thème et discussion générale en plénière</a:t>
            </a:r>
          </a:p>
          <a:p>
            <a:r>
              <a:rPr lang="fr-FR" sz="1200" dirty="0"/>
              <a:t>En après-midi : 10 focus-groupes enregistrés sur le thème / l’inclusion </a:t>
            </a:r>
          </a:p>
          <a:p>
            <a:endParaRPr lang="fr-FR" sz="1200" dirty="0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xmlns="" id="{F5C5A2C2-B60A-5542-A756-D4A92C6CEF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367323">
            <a:off x="6963792" y="5454273"/>
            <a:ext cx="2348902" cy="1112638"/>
          </a:xfrm>
          <a:prstGeom prst="rect">
            <a:avLst/>
          </a:prstGeom>
          <a:effectLst>
            <a:outerShdw blurRad="50800" dist="1016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97ACE071-E8A4-A541-9C2F-0B3CA24E330B}"/>
              </a:ext>
            </a:extLst>
          </p:cNvPr>
          <p:cNvSpPr/>
          <p:nvPr/>
        </p:nvSpPr>
        <p:spPr>
          <a:xfrm rot="21253211">
            <a:off x="2118171" y="5949952"/>
            <a:ext cx="4797984" cy="638451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xmlns="" id="{A16211A0-6726-5546-A3BB-A6FDDFC262FC}"/>
              </a:ext>
            </a:extLst>
          </p:cNvPr>
          <p:cNvSpPr/>
          <p:nvPr/>
        </p:nvSpPr>
        <p:spPr>
          <a:xfrm rot="635624">
            <a:off x="116457" y="5676514"/>
            <a:ext cx="2753202" cy="734167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xmlns="" id="{AD4F4B51-C566-3747-9040-F70FB413D949}"/>
              </a:ext>
            </a:extLst>
          </p:cNvPr>
          <p:cNvSpPr txBox="1"/>
          <p:nvPr/>
        </p:nvSpPr>
        <p:spPr>
          <a:xfrm rot="21251163">
            <a:off x="1156990" y="2237036"/>
            <a:ext cx="8515358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L'inclusion est un horizon vers lequel </a:t>
            </a:r>
          </a:p>
          <a:p>
            <a:r>
              <a:rPr lang="fr-FR" sz="4000" dirty="0"/>
              <a:t>on s'achemine sans fin par une inventivité sans cesse renouvelée de pratiques </a:t>
            </a:r>
          </a:p>
          <a:p>
            <a:r>
              <a:rPr lang="fr-FR" sz="4000" dirty="0"/>
              <a:t>qui se veulent inclusives, c’est-à-dire orientée vers cet horizon.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xmlns="" id="{DCE1861F-3CD3-B346-8481-F5A5A750E926}"/>
              </a:ext>
            </a:extLst>
          </p:cNvPr>
          <p:cNvSpPr txBox="1"/>
          <p:nvPr/>
        </p:nvSpPr>
        <p:spPr>
          <a:xfrm>
            <a:off x="50104" y="6475956"/>
            <a:ext cx="7891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8/10</a:t>
            </a:r>
          </a:p>
        </p:txBody>
      </p:sp>
    </p:spTree>
    <p:extLst>
      <p:ext uri="{BB962C8B-B14F-4D97-AF65-F5344CB8AC3E}">
        <p14:creationId xmlns:p14="http://schemas.microsoft.com/office/powerpoint/2010/main" val="26174537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xmlns="" id="{333E13C2-C986-2E4D-92C1-1A7A07E9F975}"/>
              </a:ext>
            </a:extLst>
          </p:cNvPr>
          <p:cNvSpPr/>
          <p:nvPr/>
        </p:nvSpPr>
        <p:spPr>
          <a:xfrm rot="635624">
            <a:off x="116457" y="5676514"/>
            <a:ext cx="2753202" cy="734167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xmlns="" id="{8CF58A11-7B38-8E40-AD1F-D9EDF8DEE5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99709"/>
            <a:ext cx="1423595" cy="1103726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xmlns="" id="{502FE370-2A92-F845-BD47-0AA5A80FC576}"/>
              </a:ext>
            </a:extLst>
          </p:cNvPr>
          <p:cNvSpPr txBox="1"/>
          <p:nvPr/>
        </p:nvSpPr>
        <p:spPr>
          <a:xfrm rot="20156862">
            <a:off x="1043491" y="720764"/>
            <a:ext cx="29260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/>
              <a:t>Passer des problèmes posés par l'intégration </a:t>
            </a:r>
          </a:p>
          <a:p>
            <a:pPr algn="ctr"/>
            <a:r>
              <a:rPr lang="fr-FR" sz="1200" dirty="0"/>
              <a:t>à  une modification progressive du milieu </a:t>
            </a:r>
          </a:p>
          <a:p>
            <a:pPr algn="ctr"/>
            <a:r>
              <a:rPr lang="fr-FR" sz="1200" dirty="0"/>
              <a:t>pour tendre vers une école inclusive</a:t>
            </a:r>
          </a:p>
          <a:p>
            <a:pPr algn="ctr"/>
            <a:endParaRPr lang="fr-FR" sz="1200" dirty="0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xmlns="" id="{A253BA07-C9FD-F54F-BA24-5A9F48F7D5D5}"/>
              </a:ext>
            </a:extLst>
          </p:cNvPr>
          <p:cNvSpPr txBox="1"/>
          <p:nvPr/>
        </p:nvSpPr>
        <p:spPr>
          <a:xfrm rot="21080584">
            <a:off x="3637877" y="153383"/>
            <a:ext cx="275037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/>
              <a:t>Travailler avec des acteurs qui ont </a:t>
            </a:r>
          </a:p>
          <a:p>
            <a:pPr algn="ctr"/>
            <a:r>
              <a:rPr lang="fr-FR" sz="1200" dirty="0"/>
              <a:t>de bonnes raisons de s'engager. </a:t>
            </a:r>
          </a:p>
          <a:p>
            <a:pPr algn="ctr"/>
            <a:r>
              <a:rPr lang="fr-FR" sz="1200" i="1" dirty="0"/>
              <a:t>(les leur fournir le cas échéant)</a:t>
            </a:r>
          </a:p>
          <a:p>
            <a:pPr algn="ctr"/>
            <a:endParaRPr lang="fr-FR" sz="1200" i="1" dirty="0"/>
          </a:p>
          <a:p>
            <a:pPr algn="ctr"/>
            <a:r>
              <a:rPr lang="fr-FR" sz="1200" dirty="0"/>
              <a:t>Rassurer par de l'</a:t>
            </a:r>
            <a:r>
              <a:rPr lang="fr-FR" sz="1200" i="1" dirty="0"/>
              <a:t>accompagnement-formation-analyse</a:t>
            </a:r>
            <a:r>
              <a:rPr lang="fr-FR" sz="1200" dirty="0"/>
              <a:t> </a:t>
            </a:r>
            <a:r>
              <a:rPr lang="fr-FR" sz="1200" i="1" dirty="0"/>
              <a:t>réflexive</a:t>
            </a:r>
            <a:r>
              <a:rPr lang="fr-FR" sz="1200" dirty="0"/>
              <a:t> de la pratique…</a:t>
            </a:r>
          </a:p>
          <a:p>
            <a:pPr algn="ctr"/>
            <a:endParaRPr lang="fr-FR" sz="1200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xmlns="" id="{7BC46C1C-2573-6A41-8AD4-96BF35A47746}"/>
              </a:ext>
            </a:extLst>
          </p:cNvPr>
          <p:cNvSpPr txBox="1"/>
          <p:nvPr/>
        </p:nvSpPr>
        <p:spPr>
          <a:xfrm rot="951117">
            <a:off x="5888844" y="763191"/>
            <a:ext cx="6272212" cy="14079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/>
              <a:t>Ce sont souvent de tout petits changements imaginés localement, pour répondre à un besoin précis </a:t>
            </a:r>
          </a:p>
          <a:p>
            <a:pPr algn="ctr"/>
            <a:r>
              <a:rPr lang="fr-FR" sz="1200" dirty="0"/>
              <a:t>qui entrainent toute une communauté humaine à évoluer dans sa représentation d'un problème posé </a:t>
            </a:r>
          </a:p>
          <a:p>
            <a:pPr algn="ctr"/>
            <a:r>
              <a:rPr lang="fr-FR" sz="1200" dirty="0"/>
              <a:t>et surtout dans sa capacité d'imaginer des réponses </a:t>
            </a:r>
          </a:p>
          <a:p>
            <a:pPr algn="ctr"/>
            <a:r>
              <a:rPr lang="fr-FR" sz="1200" dirty="0"/>
              <a:t>de plus en plus larges et ambitieuses. </a:t>
            </a:r>
          </a:p>
          <a:p>
            <a:pPr algn="ctr"/>
            <a:r>
              <a:rPr lang="fr-FR" sz="1200" dirty="0"/>
              <a:t>Il faut l’aider à faire l'expérience </a:t>
            </a:r>
          </a:p>
          <a:p>
            <a:pPr algn="ctr"/>
            <a:r>
              <a:rPr lang="fr-FR" sz="1200" dirty="0"/>
              <a:t>de sa capacité de réussir.</a:t>
            </a:r>
          </a:p>
          <a:p>
            <a:pPr algn="ctr"/>
            <a:endParaRPr lang="fr-FR" sz="1200" dirty="0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xmlns="" id="{D91D07EE-332A-994B-AC10-248767F5D6E9}"/>
              </a:ext>
            </a:extLst>
          </p:cNvPr>
          <p:cNvSpPr txBox="1"/>
          <p:nvPr/>
        </p:nvSpPr>
        <p:spPr>
          <a:xfrm>
            <a:off x="9615488" y="2400300"/>
            <a:ext cx="257282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5 rencontres d’une journée dans l’année</a:t>
            </a:r>
          </a:p>
          <a:p>
            <a:r>
              <a:rPr lang="fr-FR" sz="1200" dirty="0"/>
              <a:t>Une centaine de participants : enseignants, directions d’écoles, parents, éducateurs, conseillers pédagogiques et quelques élèves du secondaire</a:t>
            </a:r>
          </a:p>
          <a:p>
            <a:r>
              <a:rPr lang="fr-FR" sz="1200" dirty="0"/>
              <a:t>5 thèmes (1 pour chaque rencontre) </a:t>
            </a:r>
          </a:p>
          <a:p>
            <a:pPr marL="742950" lvl="1" indent="-285750" fontAlgn="ctr">
              <a:buFont typeface="Arial" panose="020B0604020202020204" pitchFamily="34" charset="0"/>
              <a:buChar char="•"/>
            </a:pPr>
            <a:r>
              <a:rPr lang="fr-FR" sz="1200" i="1" dirty="0"/>
              <a:t>Recrutement et admission</a:t>
            </a:r>
          </a:p>
          <a:p>
            <a:pPr marL="742950" lvl="1" indent="-285750" fontAlgn="ctr">
              <a:buFont typeface="Arial" panose="020B0604020202020204" pitchFamily="34" charset="0"/>
              <a:buChar char="•"/>
            </a:pPr>
            <a:r>
              <a:rPr lang="fr-FR" sz="1200" i="1" dirty="0"/>
              <a:t>Pédagogie de projet</a:t>
            </a:r>
          </a:p>
          <a:p>
            <a:pPr marL="742950" lvl="1" indent="-285750" fontAlgn="ctr">
              <a:buFont typeface="Arial" panose="020B0604020202020204" pitchFamily="34" charset="0"/>
              <a:buChar char="•"/>
            </a:pPr>
            <a:r>
              <a:rPr lang="fr-FR" sz="1200" i="1" dirty="0"/>
              <a:t>Evaluation et respect des rythme et style d'apprentissage </a:t>
            </a:r>
          </a:p>
          <a:p>
            <a:pPr marL="742950" lvl="1" indent="-285750" fontAlgn="ctr">
              <a:buFont typeface="Arial" panose="020B0604020202020204" pitchFamily="34" charset="0"/>
              <a:buChar char="•"/>
            </a:pPr>
            <a:r>
              <a:rPr lang="fr-FR" sz="1200" i="1" dirty="0"/>
              <a:t>Démocratie scolaire</a:t>
            </a:r>
          </a:p>
          <a:p>
            <a:pPr marL="742950" lvl="1" indent="-285750" fontAlgn="ctr">
              <a:buFont typeface="Arial" panose="020B0604020202020204" pitchFamily="34" charset="0"/>
              <a:buChar char="•"/>
            </a:pPr>
            <a:r>
              <a:rPr lang="fr-FR" sz="1200" i="1" dirty="0" err="1"/>
              <a:t>Co-gestion</a:t>
            </a:r>
            <a:r>
              <a:rPr lang="fr-FR" sz="1200" i="1" dirty="0"/>
              <a:t> équipe-école et parents</a:t>
            </a:r>
          </a:p>
          <a:p>
            <a:r>
              <a:rPr lang="fr-FR" sz="1200" dirty="0"/>
              <a:t>En matinée : exposé du thème et discussion générale en plénière</a:t>
            </a:r>
          </a:p>
          <a:p>
            <a:r>
              <a:rPr lang="fr-FR" sz="1200" dirty="0"/>
              <a:t>En après-midi : 10 focus-groupes enregistrés sur le thème / l’inclusion </a:t>
            </a:r>
          </a:p>
          <a:p>
            <a:endParaRPr lang="fr-FR" sz="1200" dirty="0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xmlns="" id="{F5C5A2C2-B60A-5542-A756-D4A92C6CEF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367323">
            <a:off x="6963792" y="5454273"/>
            <a:ext cx="2348902" cy="1112638"/>
          </a:xfrm>
          <a:prstGeom prst="rect">
            <a:avLst/>
          </a:prstGeom>
          <a:effectLst>
            <a:outerShdw blurRad="50800" dist="1016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xmlns="" id="{AD4F4B51-C566-3747-9040-F70FB413D949}"/>
              </a:ext>
            </a:extLst>
          </p:cNvPr>
          <p:cNvSpPr txBox="1"/>
          <p:nvPr/>
        </p:nvSpPr>
        <p:spPr>
          <a:xfrm rot="21251163">
            <a:off x="2141494" y="5960826"/>
            <a:ext cx="49853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L'inclusion est un horizon vers lequel </a:t>
            </a:r>
          </a:p>
          <a:p>
            <a:r>
              <a:rPr lang="fr-FR" sz="1200" dirty="0"/>
              <a:t>on s'achemine sans fin par une inventivité sans cesse renouvelée de pratiques </a:t>
            </a:r>
          </a:p>
          <a:p>
            <a:r>
              <a:rPr lang="fr-FR" sz="1200" dirty="0"/>
              <a:t>qui se veulent inclusives, c’est-à-dire orientée vers cet horizon.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xmlns="" id="{D3131A14-C8AA-0A41-977D-365050741C9F}"/>
              </a:ext>
            </a:extLst>
          </p:cNvPr>
          <p:cNvSpPr txBox="1"/>
          <p:nvPr/>
        </p:nvSpPr>
        <p:spPr>
          <a:xfrm rot="21270854">
            <a:off x="295128" y="2619377"/>
            <a:ext cx="9189876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Le projet inclusif a quelque chose de fractal. </a:t>
            </a:r>
          </a:p>
          <a:p>
            <a:r>
              <a:rPr lang="fr-FR" sz="4000" dirty="0"/>
              <a:t>On doit pouvoir en retrouver la forme </a:t>
            </a:r>
          </a:p>
          <a:p>
            <a:r>
              <a:rPr lang="fr-FR" sz="4000" dirty="0"/>
              <a:t>à chaque niveau organisationnel </a:t>
            </a:r>
          </a:p>
          <a:p>
            <a:r>
              <a:rPr lang="fr-FR" sz="4000" dirty="0"/>
              <a:t>et opérationnel</a:t>
            </a:r>
          </a:p>
          <a:p>
            <a:endParaRPr lang="fr-FR" sz="4000" dirty="0"/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xmlns="" id="{2B237E43-8659-4842-B60A-6F6439920DE3}"/>
              </a:ext>
            </a:extLst>
          </p:cNvPr>
          <p:cNvSpPr txBox="1"/>
          <p:nvPr/>
        </p:nvSpPr>
        <p:spPr>
          <a:xfrm>
            <a:off x="50104" y="6475956"/>
            <a:ext cx="7891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9/10</a:t>
            </a:r>
          </a:p>
        </p:txBody>
      </p:sp>
    </p:spTree>
    <p:extLst>
      <p:ext uri="{BB962C8B-B14F-4D97-AF65-F5344CB8AC3E}">
        <p14:creationId xmlns:p14="http://schemas.microsoft.com/office/powerpoint/2010/main" val="1319308995"/>
      </p:ext>
    </p:extLst>
  </p:cSld>
  <p:clrMapOvr>
    <a:masterClrMapping/>
  </p:clrMapOvr>
</p:sld>
</file>

<file path=ppt/theme/theme1.xml><?xml version="1.0" encoding="utf-8"?>
<a:theme xmlns:a="http://schemas.openxmlformats.org/drawingml/2006/main" name="Ronds dans l’eau">
  <a:themeElements>
    <a:clrScheme name="Droplet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Ronds dans l’eau</Template>
  <TotalTime>116</TotalTime>
  <Words>1282</Words>
  <Application>Microsoft Office PowerPoint</Application>
  <PresentationFormat>Grand écran</PresentationFormat>
  <Paragraphs>184</Paragraphs>
  <Slides>10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10</vt:i4>
      </vt:variant>
    </vt:vector>
  </HeadingPairs>
  <TitlesOfParts>
    <vt:vector size="14" baseType="lpstr">
      <vt:lpstr>Arial</vt:lpstr>
      <vt:lpstr>Calibri</vt:lpstr>
      <vt:lpstr>Tw Cen MT</vt:lpstr>
      <vt:lpstr>Ronds dans l’eau</vt:lpstr>
      <vt:lpstr>  Evaluation et Pratiques inclusives :  Cas du Réseau des Écoles PUBLIQUES Alternatives du Québec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Evaluation et Pratiques inclusives :  Cas du Réseau des Écoles PUBLIQUES Alternatives du Québec</dc:title>
  <dc:creator>Jean Ecolatre</dc:creator>
  <cp:lastModifiedBy>Rkia CHAFAQI</cp:lastModifiedBy>
  <cp:revision>11</cp:revision>
  <dcterms:created xsi:type="dcterms:W3CDTF">2018-12-26T14:40:29Z</dcterms:created>
  <dcterms:modified xsi:type="dcterms:W3CDTF">2019-01-04T09:16:48Z</dcterms:modified>
</cp:coreProperties>
</file>