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3" r:id="rId4"/>
    <p:sldId id="259" r:id="rId5"/>
    <p:sldId id="296" r:id="rId6"/>
    <p:sldId id="300" r:id="rId7"/>
    <p:sldId id="301" r:id="rId8"/>
    <p:sldId id="302" r:id="rId9"/>
    <p:sldId id="307" r:id="rId10"/>
    <p:sldId id="303" r:id="rId11"/>
    <p:sldId id="304" r:id="rId12"/>
    <p:sldId id="305" r:id="rId13"/>
    <p:sldId id="271" r:id="rId14"/>
    <p:sldId id="306" r:id="rId15"/>
    <p:sldId id="298" r:id="rId16"/>
    <p:sldId id="284" r:id="rId17"/>
    <p:sldId id="286" r:id="rId1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566"/>
    <p:restoredTop sz="92987"/>
  </p:normalViewPr>
  <p:slideViewPr>
    <p:cSldViewPr snapToGrid="0" snapToObjects="1">
      <p:cViewPr varScale="1">
        <p:scale>
          <a:sx n="108" d="100"/>
          <a:sy n="108" d="100"/>
        </p:scale>
        <p:origin x="92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2D8C6C4-6F42-4367-8E05-81E6D1FFB8B1}" type="doc">
      <dgm:prSet loTypeId="urn:microsoft.com/office/officeart/2005/8/layout/gear1" loCatId="relationship" qsTypeId="urn:microsoft.com/office/officeart/2005/8/quickstyle/simple1" qsCatId="simple" csTypeId="urn:microsoft.com/office/officeart/2005/8/colors/accent1_2" csCatId="accent1" phldr="1"/>
      <dgm:spPr/>
      <dgm:t>
        <a:bodyPr/>
        <a:lstStyle/>
        <a:p>
          <a:endParaRPr lang="it-IT"/>
        </a:p>
      </dgm:t>
    </dgm:pt>
    <dgm:pt modelId="{1B6F817B-396E-43AB-A8EA-3458A498226F}">
      <dgm:prSet phldrT="[Testo]" custT="1"/>
      <dgm:spPr>
        <a:solidFill>
          <a:srgbClr val="00B050"/>
        </a:solidFill>
      </dgm:spPr>
      <dgm:t>
        <a:bodyPr/>
        <a:lstStyle/>
        <a:p>
          <a:pPr>
            <a:lnSpc>
              <a:spcPct val="90000"/>
            </a:lnSpc>
            <a:spcAft>
              <a:spcPct val="35000"/>
            </a:spcAft>
          </a:pPr>
          <a:endParaRPr lang="it-IT" sz="1100" b="1" dirty="0"/>
        </a:p>
        <a:p>
          <a:pPr>
            <a:lnSpc>
              <a:spcPct val="90000"/>
            </a:lnSpc>
            <a:spcAft>
              <a:spcPts val="0"/>
            </a:spcAft>
          </a:pPr>
          <a:r>
            <a:rPr lang="it-IT" sz="1400" b="1" dirty="0">
              <a:latin typeface="+mn-lt"/>
            </a:rPr>
            <a:t>RECONNAISSANCE SOCIALE ET CULTURELLE DE PERSONNES CONSIDÉRÉES COMME DIFFÉRENTES DES COORDONNÉES CULTURELLES DE LA SOI-DISANT "NORMALITÉ”</a:t>
          </a:r>
        </a:p>
        <a:p>
          <a:pPr>
            <a:lnSpc>
              <a:spcPct val="100000"/>
            </a:lnSpc>
            <a:spcAft>
              <a:spcPts val="0"/>
            </a:spcAft>
          </a:pPr>
          <a:r>
            <a:rPr lang="it-IT" sz="1050" b="0" dirty="0"/>
            <a:t>(Covelli, 2016)</a:t>
          </a:r>
        </a:p>
      </dgm:t>
    </dgm:pt>
    <dgm:pt modelId="{B78C2ED3-8BAC-443D-849E-817D156BA8BF}" type="parTrans" cxnId="{7844D378-4AAC-48D3-B670-6EDB164B7E12}">
      <dgm:prSet/>
      <dgm:spPr/>
      <dgm:t>
        <a:bodyPr/>
        <a:lstStyle/>
        <a:p>
          <a:endParaRPr lang="it-IT"/>
        </a:p>
      </dgm:t>
    </dgm:pt>
    <dgm:pt modelId="{1699DBF7-5A24-46FA-A368-74D4F59BFC6E}" type="sibTrans" cxnId="{7844D378-4AAC-48D3-B670-6EDB164B7E12}">
      <dgm:prSet/>
      <dgm:spPr>
        <a:solidFill>
          <a:srgbClr val="FFC000"/>
        </a:solidFill>
        <a:ln>
          <a:solidFill>
            <a:schemeClr val="tx1"/>
          </a:solidFill>
        </a:ln>
      </dgm:spPr>
      <dgm:t>
        <a:bodyPr/>
        <a:lstStyle/>
        <a:p>
          <a:endParaRPr lang="it-IT"/>
        </a:p>
      </dgm:t>
    </dgm:pt>
    <dgm:pt modelId="{D423ADF6-EA8D-42D3-B98A-21640105BBF7}">
      <dgm:prSet phldrT="[Testo]" custT="1"/>
      <dgm:spPr>
        <a:solidFill>
          <a:srgbClr val="0070C0"/>
        </a:solidFill>
      </dgm:spPr>
      <dgm:t>
        <a:bodyPr/>
        <a:lstStyle/>
        <a:p>
          <a:pPr algn="ctr">
            <a:lnSpc>
              <a:spcPct val="90000"/>
            </a:lnSpc>
            <a:spcAft>
              <a:spcPts val="0"/>
            </a:spcAft>
          </a:pPr>
          <a:r>
            <a:rPr lang="it-IT" sz="1400" b="1" dirty="0">
              <a:latin typeface="+mn-lt"/>
            </a:rPr>
            <a:t>DÉPLACER L'ACCENT MIS SUR LES PERSONNES EN SITUATION DE HANDICAP DU DÉFICIT VERS LA CONDITION EXISTENTIELLE ET D'ÉPANOUISSEMENT</a:t>
          </a:r>
        </a:p>
        <a:p>
          <a:pPr algn="ctr">
            <a:lnSpc>
              <a:spcPct val="90000"/>
            </a:lnSpc>
            <a:spcAft>
              <a:spcPts val="0"/>
            </a:spcAft>
          </a:pPr>
          <a:r>
            <a:rPr lang="it-IT" sz="1000" dirty="0"/>
            <a:t>(de Anna, 2011; Mura &amp; Zurru, 2013)</a:t>
          </a:r>
        </a:p>
      </dgm:t>
    </dgm:pt>
    <dgm:pt modelId="{13980522-67F5-44BC-A379-5477F23E600D}" type="sibTrans" cxnId="{F0597AF7-2509-4DD8-8EAE-538F2E2380B0}">
      <dgm:prSet/>
      <dgm:spPr>
        <a:solidFill>
          <a:srgbClr val="FFC000"/>
        </a:solidFill>
        <a:ln>
          <a:solidFill>
            <a:srgbClr val="000000"/>
          </a:solidFill>
        </a:ln>
      </dgm:spPr>
      <dgm:t>
        <a:bodyPr/>
        <a:lstStyle/>
        <a:p>
          <a:endParaRPr lang="it-IT"/>
        </a:p>
      </dgm:t>
    </dgm:pt>
    <dgm:pt modelId="{5BBEB246-B0F0-4860-93E7-B5FEC722072A}" type="parTrans" cxnId="{F0597AF7-2509-4DD8-8EAE-538F2E2380B0}">
      <dgm:prSet/>
      <dgm:spPr/>
      <dgm:t>
        <a:bodyPr/>
        <a:lstStyle/>
        <a:p>
          <a:endParaRPr lang="it-IT"/>
        </a:p>
      </dgm:t>
    </dgm:pt>
    <dgm:pt modelId="{7F1F6530-F8AC-4FD7-8903-4538D790B653}">
      <dgm:prSet phldrT="[Testo]" custT="1"/>
      <dgm:spPr>
        <a:solidFill>
          <a:srgbClr val="7030A0"/>
        </a:solidFill>
      </dgm:spPr>
      <dgm:t>
        <a:bodyPr/>
        <a:lstStyle/>
        <a:p>
          <a:endParaRPr lang="it-IT" sz="1400" b="1" dirty="0">
            <a:latin typeface="+mj-lt"/>
          </a:endParaRPr>
        </a:p>
      </dgm:t>
    </dgm:pt>
    <dgm:pt modelId="{0C368B58-B402-4911-B405-35767B624C14}" type="sibTrans" cxnId="{995CEC6B-B42E-440F-AED9-81F60D06FCE7}">
      <dgm:prSet/>
      <dgm:spPr>
        <a:solidFill>
          <a:srgbClr val="FFC000"/>
        </a:solidFill>
        <a:ln>
          <a:solidFill>
            <a:srgbClr val="000000"/>
          </a:solidFill>
        </a:ln>
      </dgm:spPr>
      <dgm:t>
        <a:bodyPr/>
        <a:lstStyle/>
        <a:p>
          <a:endParaRPr lang="it-IT"/>
        </a:p>
      </dgm:t>
    </dgm:pt>
    <dgm:pt modelId="{C578D7B9-5D6F-47CF-8F94-02E5F0ABA833}" type="parTrans" cxnId="{995CEC6B-B42E-440F-AED9-81F60D06FCE7}">
      <dgm:prSet/>
      <dgm:spPr/>
      <dgm:t>
        <a:bodyPr/>
        <a:lstStyle/>
        <a:p>
          <a:endParaRPr lang="it-IT"/>
        </a:p>
      </dgm:t>
    </dgm:pt>
    <dgm:pt modelId="{5A852229-A32E-4689-A0BA-03BC99313C7B}">
      <dgm:prSet custT="1"/>
      <dgm:spPr/>
      <dgm:t>
        <a:bodyPr/>
        <a:lstStyle/>
        <a:p>
          <a:endParaRPr lang="it-IT" sz="1400" b="1" dirty="0">
            <a:latin typeface="+mj-lt"/>
          </a:endParaRPr>
        </a:p>
      </dgm:t>
    </dgm:pt>
    <dgm:pt modelId="{DE987625-429D-484E-8FF8-6137CC57CC44}" type="parTrans" cxnId="{39552AC3-6F34-4954-9998-4B551B380B5A}">
      <dgm:prSet/>
      <dgm:spPr/>
      <dgm:t>
        <a:bodyPr/>
        <a:lstStyle/>
        <a:p>
          <a:endParaRPr lang="it-IT"/>
        </a:p>
      </dgm:t>
    </dgm:pt>
    <dgm:pt modelId="{6141D416-EE68-47A4-80C9-B3125633378D}" type="sibTrans" cxnId="{39552AC3-6F34-4954-9998-4B551B380B5A}">
      <dgm:prSet/>
      <dgm:spPr/>
      <dgm:t>
        <a:bodyPr/>
        <a:lstStyle/>
        <a:p>
          <a:endParaRPr lang="it-IT"/>
        </a:p>
      </dgm:t>
    </dgm:pt>
    <dgm:pt modelId="{BA8CFA46-5E75-A349-90C2-B3FB17D64E76}">
      <dgm:prSet phldrT="[Testo]" custScaleX="109087" custScaleY="83810" custLinFactX="-24135" custLinFactNeighborX="-100000" custLinFactNeighborY="-99747"/>
      <dgm:spPr>
        <a:solidFill>
          <a:srgbClr val="00B050"/>
        </a:solidFill>
      </dgm:spPr>
      <dgm:t>
        <a:bodyPr/>
        <a:lstStyle/>
        <a:p>
          <a:endParaRPr lang="it-IT"/>
        </a:p>
      </dgm:t>
    </dgm:pt>
    <dgm:pt modelId="{770A7932-4EE7-AC42-BB7A-862D728FDAD3}" type="parTrans" cxnId="{A6727C8D-4CE9-5A4B-83D5-5F9A9CD0D732}">
      <dgm:prSet/>
      <dgm:spPr/>
      <dgm:t>
        <a:bodyPr/>
        <a:lstStyle/>
        <a:p>
          <a:endParaRPr lang="it-IT"/>
        </a:p>
      </dgm:t>
    </dgm:pt>
    <dgm:pt modelId="{62455948-E9DF-A443-8B4B-0BA9976D1A49}" type="sibTrans" cxnId="{A6727C8D-4CE9-5A4B-83D5-5F9A9CD0D732}">
      <dgm:prSet custAng="1214700" custScaleX="86709" custScaleY="71059" custLinFactNeighborX="49446" custLinFactNeighborY="-56924"/>
      <dgm:spPr/>
      <dgm:t>
        <a:bodyPr/>
        <a:lstStyle/>
        <a:p>
          <a:endParaRPr lang="it-IT"/>
        </a:p>
      </dgm:t>
    </dgm:pt>
    <dgm:pt modelId="{05DFEF22-4CF7-4D98-9A57-C0AFAC09FACA}" type="pres">
      <dgm:prSet presAssocID="{F2D8C6C4-6F42-4367-8E05-81E6D1FFB8B1}" presName="composite" presStyleCnt="0">
        <dgm:presLayoutVars>
          <dgm:chMax val="3"/>
          <dgm:animLvl val="lvl"/>
          <dgm:resizeHandles val="exact"/>
        </dgm:presLayoutVars>
      </dgm:prSet>
      <dgm:spPr/>
      <dgm:t>
        <a:bodyPr/>
        <a:lstStyle/>
        <a:p>
          <a:endParaRPr lang="fr-FR"/>
        </a:p>
      </dgm:t>
    </dgm:pt>
    <dgm:pt modelId="{AB0D4C45-BBB3-45B2-A510-D16D606245BC}" type="pres">
      <dgm:prSet presAssocID="{1B6F817B-396E-43AB-A8EA-3458A498226F}" presName="gear1" presStyleLbl="node1" presStyleIdx="0" presStyleCnt="3" custScaleX="109087" custScaleY="83810" custLinFactX="-24135" custLinFactNeighborX="-100000" custLinFactNeighborY="-99747">
        <dgm:presLayoutVars>
          <dgm:chMax val="1"/>
          <dgm:bulletEnabled val="1"/>
        </dgm:presLayoutVars>
      </dgm:prSet>
      <dgm:spPr/>
      <dgm:t>
        <a:bodyPr/>
        <a:lstStyle/>
        <a:p>
          <a:endParaRPr lang="fr-FR"/>
        </a:p>
      </dgm:t>
    </dgm:pt>
    <dgm:pt modelId="{E1AF9DAA-130B-4BE1-AA0D-1FE2F0A1AD7A}" type="pres">
      <dgm:prSet presAssocID="{1B6F817B-396E-43AB-A8EA-3458A498226F}" presName="gear1srcNode" presStyleLbl="node1" presStyleIdx="0" presStyleCnt="3"/>
      <dgm:spPr/>
      <dgm:t>
        <a:bodyPr/>
        <a:lstStyle/>
        <a:p>
          <a:endParaRPr lang="fr-FR"/>
        </a:p>
      </dgm:t>
    </dgm:pt>
    <dgm:pt modelId="{7C4C1101-5CCC-4638-8AFB-F1447B4B5392}" type="pres">
      <dgm:prSet presAssocID="{1B6F817B-396E-43AB-A8EA-3458A498226F}" presName="gear1dstNode" presStyleLbl="node1" presStyleIdx="0" presStyleCnt="3"/>
      <dgm:spPr/>
      <dgm:t>
        <a:bodyPr/>
        <a:lstStyle/>
        <a:p>
          <a:endParaRPr lang="fr-FR"/>
        </a:p>
      </dgm:t>
    </dgm:pt>
    <dgm:pt modelId="{047E6976-9EBE-478B-99C4-2A8D0982FFC8}" type="pres">
      <dgm:prSet presAssocID="{D423ADF6-EA8D-42D3-B98A-21640105BBF7}" presName="gear2" presStyleLbl="node1" presStyleIdx="1" presStyleCnt="3" custScaleX="161465" custScaleY="139216" custLinFactX="63086" custLinFactNeighborX="100000" custLinFactNeighborY="21778">
        <dgm:presLayoutVars>
          <dgm:chMax val="1"/>
          <dgm:bulletEnabled val="1"/>
        </dgm:presLayoutVars>
      </dgm:prSet>
      <dgm:spPr/>
      <dgm:t>
        <a:bodyPr/>
        <a:lstStyle/>
        <a:p>
          <a:endParaRPr lang="fr-FR"/>
        </a:p>
      </dgm:t>
    </dgm:pt>
    <dgm:pt modelId="{D81CE2B1-FF5C-4087-8ABB-CAA4C2C20BBA}" type="pres">
      <dgm:prSet presAssocID="{D423ADF6-EA8D-42D3-B98A-21640105BBF7}" presName="gear2srcNode" presStyleLbl="node1" presStyleIdx="1" presStyleCnt="3"/>
      <dgm:spPr/>
      <dgm:t>
        <a:bodyPr/>
        <a:lstStyle/>
        <a:p>
          <a:endParaRPr lang="fr-FR"/>
        </a:p>
      </dgm:t>
    </dgm:pt>
    <dgm:pt modelId="{8F85184F-2832-477E-A25A-E8C84DE9489A}" type="pres">
      <dgm:prSet presAssocID="{D423ADF6-EA8D-42D3-B98A-21640105BBF7}" presName="gear2dstNode" presStyleLbl="node1" presStyleIdx="1" presStyleCnt="3"/>
      <dgm:spPr/>
      <dgm:t>
        <a:bodyPr/>
        <a:lstStyle/>
        <a:p>
          <a:endParaRPr lang="fr-FR"/>
        </a:p>
      </dgm:t>
    </dgm:pt>
    <dgm:pt modelId="{3D1307AD-522C-458A-B407-DE1E7A6A3305}" type="pres">
      <dgm:prSet presAssocID="{7F1F6530-F8AC-4FD7-8903-4538D790B653}" presName="gear3" presStyleLbl="node1" presStyleIdx="2" presStyleCnt="3" custAng="146053" custScaleX="168462" custScaleY="138747" custLinFactNeighborX="-44177" custLinFactNeighborY="77177"/>
      <dgm:spPr/>
      <dgm:t>
        <a:bodyPr/>
        <a:lstStyle/>
        <a:p>
          <a:endParaRPr lang="fr-FR"/>
        </a:p>
      </dgm:t>
    </dgm:pt>
    <dgm:pt modelId="{1642A45C-C4F1-4F25-B7B4-ABA23C4AD673}" type="pres">
      <dgm:prSet presAssocID="{7F1F6530-F8AC-4FD7-8903-4538D790B653}" presName="gear3tx" presStyleLbl="node1" presStyleIdx="2" presStyleCnt="3">
        <dgm:presLayoutVars>
          <dgm:chMax val="1"/>
          <dgm:bulletEnabled val="1"/>
        </dgm:presLayoutVars>
      </dgm:prSet>
      <dgm:spPr/>
      <dgm:t>
        <a:bodyPr/>
        <a:lstStyle/>
        <a:p>
          <a:endParaRPr lang="fr-FR"/>
        </a:p>
      </dgm:t>
    </dgm:pt>
    <dgm:pt modelId="{CAB89A19-F58C-45A9-9574-06F3B85635FA}" type="pres">
      <dgm:prSet presAssocID="{7F1F6530-F8AC-4FD7-8903-4538D790B653}" presName="gear3srcNode" presStyleLbl="node1" presStyleIdx="2" presStyleCnt="3"/>
      <dgm:spPr/>
      <dgm:t>
        <a:bodyPr/>
        <a:lstStyle/>
        <a:p>
          <a:endParaRPr lang="fr-FR"/>
        </a:p>
      </dgm:t>
    </dgm:pt>
    <dgm:pt modelId="{5CA8448D-E94B-46FA-A00C-02506A5CE4C4}" type="pres">
      <dgm:prSet presAssocID="{7F1F6530-F8AC-4FD7-8903-4538D790B653}" presName="gear3dstNode" presStyleLbl="node1" presStyleIdx="2" presStyleCnt="3"/>
      <dgm:spPr/>
      <dgm:t>
        <a:bodyPr/>
        <a:lstStyle/>
        <a:p>
          <a:endParaRPr lang="fr-FR"/>
        </a:p>
      </dgm:t>
    </dgm:pt>
    <dgm:pt modelId="{8C288181-8E4D-43A3-BFF2-AB2F93E1F32F}" type="pres">
      <dgm:prSet presAssocID="{1699DBF7-5A24-46FA-A368-74D4F59BFC6E}" presName="connector1" presStyleLbl="sibTrans2D1" presStyleIdx="0" presStyleCnt="3" custAng="1214700" custScaleX="86709" custScaleY="71059" custLinFactNeighborX="58679" custLinFactNeighborY="-56436"/>
      <dgm:spPr/>
      <dgm:t>
        <a:bodyPr/>
        <a:lstStyle/>
        <a:p>
          <a:endParaRPr lang="fr-FR"/>
        </a:p>
      </dgm:t>
    </dgm:pt>
    <dgm:pt modelId="{4042E9E8-92DF-44F3-AF76-C9AA1E443B57}" type="pres">
      <dgm:prSet presAssocID="{13980522-67F5-44BC-A379-5477F23E600D}" presName="connector2" presStyleLbl="sibTrans2D1" presStyleIdx="1" presStyleCnt="3" custLinFactNeighborX="-91081" custLinFactNeighborY="-60645"/>
      <dgm:spPr/>
      <dgm:t>
        <a:bodyPr/>
        <a:lstStyle/>
        <a:p>
          <a:endParaRPr lang="fr-FR"/>
        </a:p>
      </dgm:t>
    </dgm:pt>
    <dgm:pt modelId="{0E9B9711-4698-4CAD-9472-011FBFD57DC0}" type="pres">
      <dgm:prSet presAssocID="{0C368B58-B402-4911-B405-35767B624C14}" presName="connector3" presStyleLbl="sibTrans2D1" presStyleIdx="2" presStyleCnt="3" custAng="18292108" custLinFactNeighborX="-78621" custLinFactNeighborY="71079"/>
      <dgm:spPr/>
      <dgm:t>
        <a:bodyPr/>
        <a:lstStyle/>
        <a:p>
          <a:endParaRPr lang="fr-FR"/>
        </a:p>
      </dgm:t>
    </dgm:pt>
  </dgm:ptLst>
  <dgm:cxnLst>
    <dgm:cxn modelId="{840739C8-FBB1-4B1F-8985-486A82586523}" type="presOf" srcId="{D423ADF6-EA8D-42D3-B98A-21640105BBF7}" destId="{8F85184F-2832-477E-A25A-E8C84DE9489A}" srcOrd="2" destOrd="0" presId="urn:microsoft.com/office/officeart/2005/8/layout/gear1"/>
    <dgm:cxn modelId="{2523B966-BEA7-44EA-BBBB-5FDB8FF6F6E2}" type="presOf" srcId="{1B6F817B-396E-43AB-A8EA-3458A498226F}" destId="{E1AF9DAA-130B-4BE1-AA0D-1FE2F0A1AD7A}" srcOrd="1" destOrd="0" presId="urn:microsoft.com/office/officeart/2005/8/layout/gear1"/>
    <dgm:cxn modelId="{642C2592-1155-4B7E-8E62-8DC47F60BF28}" type="presOf" srcId="{7F1F6530-F8AC-4FD7-8903-4538D790B653}" destId="{1642A45C-C4F1-4F25-B7B4-ABA23C4AD673}" srcOrd="1" destOrd="0" presId="urn:microsoft.com/office/officeart/2005/8/layout/gear1"/>
    <dgm:cxn modelId="{0E3AA32C-6160-4A55-BCB4-0CC3440904A7}" type="presOf" srcId="{D423ADF6-EA8D-42D3-B98A-21640105BBF7}" destId="{047E6976-9EBE-478B-99C4-2A8D0982FFC8}" srcOrd="0" destOrd="0" presId="urn:microsoft.com/office/officeart/2005/8/layout/gear1"/>
    <dgm:cxn modelId="{A6727C8D-4CE9-5A4B-83D5-5F9A9CD0D732}" srcId="{F2D8C6C4-6F42-4367-8E05-81E6D1FFB8B1}" destId="{BA8CFA46-5E75-A349-90C2-B3FB17D64E76}" srcOrd="4" destOrd="0" parTransId="{770A7932-4EE7-AC42-BB7A-862D728FDAD3}" sibTransId="{62455948-E9DF-A443-8B4B-0BA9976D1A49}"/>
    <dgm:cxn modelId="{BDE872E2-C270-44E2-BF19-62FD09D0CF29}" type="presOf" srcId="{1B6F817B-396E-43AB-A8EA-3458A498226F}" destId="{7C4C1101-5CCC-4638-8AFB-F1447B4B5392}" srcOrd="2" destOrd="0" presId="urn:microsoft.com/office/officeart/2005/8/layout/gear1"/>
    <dgm:cxn modelId="{E633849C-546E-40C7-9EA3-97430200ED1A}" type="presOf" srcId="{1B6F817B-396E-43AB-A8EA-3458A498226F}" destId="{AB0D4C45-BBB3-45B2-A510-D16D606245BC}" srcOrd="0" destOrd="0" presId="urn:microsoft.com/office/officeart/2005/8/layout/gear1"/>
    <dgm:cxn modelId="{B48F2668-3057-41B5-84AE-0AD0C5AD3CD0}" type="presOf" srcId="{0C368B58-B402-4911-B405-35767B624C14}" destId="{0E9B9711-4698-4CAD-9472-011FBFD57DC0}" srcOrd="0" destOrd="0" presId="urn:microsoft.com/office/officeart/2005/8/layout/gear1"/>
    <dgm:cxn modelId="{B2D1555E-45D6-4634-9005-2B83B9ED28D2}" type="presOf" srcId="{D423ADF6-EA8D-42D3-B98A-21640105BBF7}" destId="{D81CE2B1-FF5C-4087-8ABB-CAA4C2C20BBA}" srcOrd="1" destOrd="0" presId="urn:microsoft.com/office/officeart/2005/8/layout/gear1"/>
    <dgm:cxn modelId="{995CEC6B-B42E-440F-AED9-81F60D06FCE7}" srcId="{F2D8C6C4-6F42-4367-8E05-81E6D1FFB8B1}" destId="{7F1F6530-F8AC-4FD7-8903-4538D790B653}" srcOrd="2" destOrd="0" parTransId="{C578D7B9-5D6F-47CF-8F94-02E5F0ABA833}" sibTransId="{0C368B58-B402-4911-B405-35767B624C14}"/>
    <dgm:cxn modelId="{B2D932D2-2EEE-45C8-B125-ADCAA94537F6}" type="presOf" srcId="{7F1F6530-F8AC-4FD7-8903-4538D790B653}" destId="{5CA8448D-E94B-46FA-A00C-02506A5CE4C4}" srcOrd="3" destOrd="0" presId="urn:microsoft.com/office/officeart/2005/8/layout/gear1"/>
    <dgm:cxn modelId="{F0597AF7-2509-4DD8-8EAE-538F2E2380B0}" srcId="{F2D8C6C4-6F42-4367-8E05-81E6D1FFB8B1}" destId="{D423ADF6-EA8D-42D3-B98A-21640105BBF7}" srcOrd="1" destOrd="0" parTransId="{5BBEB246-B0F0-4860-93E7-B5FEC722072A}" sibTransId="{13980522-67F5-44BC-A379-5477F23E600D}"/>
    <dgm:cxn modelId="{A3A2FDCC-351F-4A30-A054-4AAE91387186}" type="presOf" srcId="{1699DBF7-5A24-46FA-A368-74D4F59BFC6E}" destId="{8C288181-8E4D-43A3-BFF2-AB2F93E1F32F}" srcOrd="0" destOrd="0" presId="urn:microsoft.com/office/officeart/2005/8/layout/gear1"/>
    <dgm:cxn modelId="{9E3D7A06-25B2-4512-9EB2-BDC633727997}" type="presOf" srcId="{7F1F6530-F8AC-4FD7-8903-4538D790B653}" destId="{3D1307AD-522C-458A-B407-DE1E7A6A3305}" srcOrd="0" destOrd="0" presId="urn:microsoft.com/office/officeart/2005/8/layout/gear1"/>
    <dgm:cxn modelId="{39552AC3-6F34-4954-9998-4B551B380B5A}" srcId="{F2D8C6C4-6F42-4367-8E05-81E6D1FFB8B1}" destId="{5A852229-A32E-4689-A0BA-03BC99313C7B}" srcOrd="3" destOrd="0" parTransId="{DE987625-429D-484E-8FF8-6137CC57CC44}" sibTransId="{6141D416-EE68-47A4-80C9-B3125633378D}"/>
    <dgm:cxn modelId="{76D2C23A-1568-4500-83A0-B9E0A9B1EBE6}" type="presOf" srcId="{7F1F6530-F8AC-4FD7-8903-4538D790B653}" destId="{CAB89A19-F58C-45A9-9574-06F3B85635FA}" srcOrd="2" destOrd="0" presId="urn:microsoft.com/office/officeart/2005/8/layout/gear1"/>
    <dgm:cxn modelId="{72CF1CDE-0343-4D44-8AFE-0DB40EE1BBEA}" type="presOf" srcId="{F2D8C6C4-6F42-4367-8E05-81E6D1FFB8B1}" destId="{05DFEF22-4CF7-4D98-9A57-C0AFAC09FACA}" srcOrd="0" destOrd="0" presId="urn:microsoft.com/office/officeart/2005/8/layout/gear1"/>
    <dgm:cxn modelId="{7844D378-4AAC-48D3-B670-6EDB164B7E12}" srcId="{F2D8C6C4-6F42-4367-8E05-81E6D1FFB8B1}" destId="{1B6F817B-396E-43AB-A8EA-3458A498226F}" srcOrd="0" destOrd="0" parTransId="{B78C2ED3-8BAC-443D-849E-817D156BA8BF}" sibTransId="{1699DBF7-5A24-46FA-A368-74D4F59BFC6E}"/>
    <dgm:cxn modelId="{C1D554AB-5E53-4B5A-A5B1-E552BB56A1B2}" type="presOf" srcId="{13980522-67F5-44BC-A379-5477F23E600D}" destId="{4042E9E8-92DF-44F3-AF76-C9AA1E443B57}" srcOrd="0" destOrd="0" presId="urn:microsoft.com/office/officeart/2005/8/layout/gear1"/>
    <dgm:cxn modelId="{CC473060-5C88-43C9-A90A-7C7FAE48A6EB}" type="presParOf" srcId="{05DFEF22-4CF7-4D98-9A57-C0AFAC09FACA}" destId="{AB0D4C45-BBB3-45B2-A510-D16D606245BC}" srcOrd="0" destOrd="0" presId="urn:microsoft.com/office/officeart/2005/8/layout/gear1"/>
    <dgm:cxn modelId="{D8E36F5F-7E67-450B-A111-910332AB7511}" type="presParOf" srcId="{05DFEF22-4CF7-4D98-9A57-C0AFAC09FACA}" destId="{E1AF9DAA-130B-4BE1-AA0D-1FE2F0A1AD7A}" srcOrd="1" destOrd="0" presId="urn:microsoft.com/office/officeart/2005/8/layout/gear1"/>
    <dgm:cxn modelId="{5D8AFE94-5E78-483E-9F8B-A3DB85148A06}" type="presParOf" srcId="{05DFEF22-4CF7-4D98-9A57-C0AFAC09FACA}" destId="{7C4C1101-5CCC-4638-8AFB-F1447B4B5392}" srcOrd="2" destOrd="0" presId="urn:microsoft.com/office/officeart/2005/8/layout/gear1"/>
    <dgm:cxn modelId="{4710FA63-D69B-4E96-8D2C-3650B62D6662}" type="presParOf" srcId="{05DFEF22-4CF7-4D98-9A57-C0AFAC09FACA}" destId="{047E6976-9EBE-478B-99C4-2A8D0982FFC8}" srcOrd="3" destOrd="0" presId="urn:microsoft.com/office/officeart/2005/8/layout/gear1"/>
    <dgm:cxn modelId="{EC73398F-03BE-4E65-B4AC-88AC45B07900}" type="presParOf" srcId="{05DFEF22-4CF7-4D98-9A57-C0AFAC09FACA}" destId="{D81CE2B1-FF5C-4087-8ABB-CAA4C2C20BBA}" srcOrd="4" destOrd="0" presId="urn:microsoft.com/office/officeart/2005/8/layout/gear1"/>
    <dgm:cxn modelId="{8946F0C2-0FEC-4009-A491-B3CA4BB39B06}" type="presParOf" srcId="{05DFEF22-4CF7-4D98-9A57-C0AFAC09FACA}" destId="{8F85184F-2832-477E-A25A-E8C84DE9489A}" srcOrd="5" destOrd="0" presId="urn:microsoft.com/office/officeart/2005/8/layout/gear1"/>
    <dgm:cxn modelId="{A4AA4C40-9D9A-48AA-8232-9C269BB3ED18}" type="presParOf" srcId="{05DFEF22-4CF7-4D98-9A57-C0AFAC09FACA}" destId="{3D1307AD-522C-458A-B407-DE1E7A6A3305}" srcOrd="6" destOrd="0" presId="urn:microsoft.com/office/officeart/2005/8/layout/gear1"/>
    <dgm:cxn modelId="{69F3DDA7-2A3F-4181-B065-BDFD8D2EEE38}" type="presParOf" srcId="{05DFEF22-4CF7-4D98-9A57-C0AFAC09FACA}" destId="{1642A45C-C4F1-4F25-B7B4-ABA23C4AD673}" srcOrd="7" destOrd="0" presId="urn:microsoft.com/office/officeart/2005/8/layout/gear1"/>
    <dgm:cxn modelId="{AAD50C11-4ECC-4BD3-8174-D203AF275AFD}" type="presParOf" srcId="{05DFEF22-4CF7-4D98-9A57-C0AFAC09FACA}" destId="{CAB89A19-F58C-45A9-9574-06F3B85635FA}" srcOrd="8" destOrd="0" presId="urn:microsoft.com/office/officeart/2005/8/layout/gear1"/>
    <dgm:cxn modelId="{A81403E9-C5A4-43B4-BB6A-EE36F41B2045}" type="presParOf" srcId="{05DFEF22-4CF7-4D98-9A57-C0AFAC09FACA}" destId="{5CA8448D-E94B-46FA-A00C-02506A5CE4C4}" srcOrd="9" destOrd="0" presId="urn:microsoft.com/office/officeart/2005/8/layout/gear1"/>
    <dgm:cxn modelId="{26BA0F25-420D-4C2F-B580-41F9389B687E}" type="presParOf" srcId="{05DFEF22-4CF7-4D98-9A57-C0AFAC09FACA}" destId="{8C288181-8E4D-43A3-BFF2-AB2F93E1F32F}" srcOrd="10" destOrd="0" presId="urn:microsoft.com/office/officeart/2005/8/layout/gear1"/>
    <dgm:cxn modelId="{51B2B6C3-498A-4480-9F55-5D6BF062C40F}" type="presParOf" srcId="{05DFEF22-4CF7-4D98-9A57-C0AFAC09FACA}" destId="{4042E9E8-92DF-44F3-AF76-C9AA1E443B57}" srcOrd="11" destOrd="0" presId="urn:microsoft.com/office/officeart/2005/8/layout/gear1"/>
    <dgm:cxn modelId="{A1CBAE2D-55AF-4962-BEDF-02AFE9EBE23E}" type="presParOf" srcId="{05DFEF22-4CF7-4D98-9A57-C0AFAC09FACA}" destId="{0E9B9711-4698-4CAD-9472-011FBFD57DC0}"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78D74D5-79AE-2A4C-9BFE-06F2AF6A0FE0}"/>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xmlns="" id="{EDD26832-F74C-384A-81F9-AE25648479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xmlns="" id="{4B5FFE72-F87D-A344-8F0A-5A008819DC9E}"/>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99BC9CBD-CD48-FD4A-A5C2-3F11072A684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FC2F049C-B0F1-7641-A6E9-E51B805EBE82}"/>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670503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7C10A1D-5EB9-3146-A963-F3262581FAEA}"/>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D25F6A04-15A3-7D40-BAF5-2C1DE618BEDC}"/>
              </a:ext>
            </a:extLst>
          </p:cNvPr>
          <p:cNvSpPr>
            <a:spLocks noGrp="1"/>
          </p:cNvSpPr>
          <p:nvPr>
            <p:ph type="body" orient="vert" idx="1"/>
          </p:nvPr>
        </p:nvSpPr>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0F6E6FD6-9E6C-FB41-971E-5521543DA3FA}"/>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3704A5EA-79FF-524C-A15E-13F2DF1B2E31}"/>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A5FEF041-6997-CD40-A1B9-D0BCDC721CC0}"/>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0921174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xmlns="" id="{0DCF689B-FC22-7044-ABEC-B89EDA93EB04}"/>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xmlns="" id="{AC84D966-F286-8646-BD89-8E9AE1752291}"/>
              </a:ext>
            </a:extLst>
          </p:cNvPr>
          <p:cNvSpPr>
            <a:spLocks noGrp="1"/>
          </p:cNvSpPr>
          <p:nvPr>
            <p:ph type="body" orient="vert" idx="1"/>
          </p:nvPr>
        </p:nvSpPr>
        <p:spPr>
          <a:xfrm>
            <a:off x="838200" y="365125"/>
            <a:ext cx="7734300" cy="5811838"/>
          </a:xfrm>
        </p:spPr>
        <p:txBody>
          <a:bodyPr vert="eaVert"/>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278A9303-34CA-A345-A6AD-9B7DA4A8DCC4}"/>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05EB6DEC-F525-4442-9684-C734BE18EA75}"/>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36825132-5E65-A147-A107-1D534CFD5F11}"/>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875210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18C4861F-1E9C-1747-81F5-B00E01C4C45E}"/>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5224E1BD-150B-DF4C-9CF5-5E73E45EBFFE}"/>
              </a:ext>
            </a:extLst>
          </p:cNvPr>
          <p:cNvSpPr>
            <a:spLocks noGrp="1"/>
          </p:cNvSpPr>
          <p:nvPr>
            <p:ph idx="1"/>
          </p:nvPr>
        </p:nvSpPr>
        <p:spPr/>
        <p:txBody>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B0840B9F-BCEC-F64B-9904-0D338E3CD3F5}"/>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3CCAF5BA-735C-9348-9AF0-53F09F293D2D}"/>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0CEF91DC-2286-6C4D-8A83-4D50F2F219B9}"/>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8257204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34CAA39C-817A-C746-904D-53F541D9D4B0}"/>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A5005D9E-ACCA-164B-8633-BE07CD8F37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26632051-6712-DA4E-9674-12172D873115}"/>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CC1E8B12-9BF5-AF44-A9EE-A0537620456F}"/>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xmlns="" id="{968412EA-5168-5241-BA40-3A68C3C9CCE2}"/>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4553020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9200B514-D10D-6446-86C6-12C68F7B217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581447B8-F1C9-9047-A5B9-D78942EEB6A9}"/>
              </a:ext>
            </a:extLst>
          </p:cNvPr>
          <p:cNvSpPr>
            <a:spLocks noGrp="1"/>
          </p:cNvSpPr>
          <p:nvPr>
            <p:ph sz="half" idx="1"/>
          </p:nvPr>
        </p:nvSpPr>
        <p:spPr>
          <a:xfrm>
            <a:off x="838200" y="1825625"/>
            <a:ext cx="5181600" cy="4351338"/>
          </a:xfrm>
        </p:spPr>
        <p:txBody>
          <a:body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xmlns="" id="{EBF60650-D813-A440-91AC-10FA8357F28A}"/>
              </a:ext>
            </a:extLst>
          </p:cNvPr>
          <p:cNvSpPr>
            <a:spLocks noGrp="1"/>
          </p:cNvSpPr>
          <p:nvPr>
            <p:ph sz="half" idx="2"/>
          </p:nvPr>
        </p:nvSpPr>
        <p:spPr>
          <a:xfrm>
            <a:off x="6172200" y="1825625"/>
            <a:ext cx="5181600" cy="4351338"/>
          </a:xfrm>
        </p:spPr>
        <p:txBody>
          <a:body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826087C4-0C99-EB42-879A-A998D8919749}"/>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6" name="Segnaposto piè di pagina 5">
            <a:extLst>
              <a:ext uri="{FF2B5EF4-FFF2-40B4-BE49-F238E27FC236}">
                <a16:creationId xmlns:a16="http://schemas.microsoft.com/office/drawing/2014/main" xmlns="" id="{6E122281-813F-A14A-8A73-A9D7C79BE7D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E053D73E-5172-B540-9650-0C11F938556B}"/>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5057072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22D134A6-FE82-BF4D-B262-FF4D96C6CDA2}"/>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F8B50386-85D9-D04D-9A56-5F71321D47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4" name="Segnaposto contenuto 3">
            <a:extLst>
              <a:ext uri="{FF2B5EF4-FFF2-40B4-BE49-F238E27FC236}">
                <a16:creationId xmlns:a16="http://schemas.microsoft.com/office/drawing/2014/main" xmlns="" id="{686B9AA2-F82A-0546-9215-CCA671F4DC60}"/>
              </a:ext>
            </a:extLst>
          </p:cNvPr>
          <p:cNvSpPr>
            <a:spLocks noGrp="1"/>
          </p:cNvSpPr>
          <p:nvPr>
            <p:ph sz="half" idx="2"/>
          </p:nvPr>
        </p:nvSpPr>
        <p:spPr>
          <a:xfrm>
            <a:off x="839788" y="2505075"/>
            <a:ext cx="5157787" cy="3684588"/>
          </a:xfrm>
        </p:spPr>
        <p:txBody>
          <a:bodyPr/>
          <a:lstStyle/>
          <a:p>
            <a:r>
              <a:rPr lang="it-IT"/>
              <a:t>Modifica gli stili del testo dello schema
Secondo livello
Terzo livello
Quarto livello
Quinto livello</a:t>
            </a:r>
          </a:p>
        </p:txBody>
      </p:sp>
      <p:sp>
        <p:nvSpPr>
          <p:cNvPr id="5" name="Segnaposto testo 4">
            <a:extLst>
              <a:ext uri="{FF2B5EF4-FFF2-40B4-BE49-F238E27FC236}">
                <a16:creationId xmlns:a16="http://schemas.microsoft.com/office/drawing/2014/main" xmlns="" id="{1FC482F1-AE3B-2642-A78F-BAF8177C295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lang="it-IT"/>
              <a:t>Modifica gli stili del testo dello schema
Secondo livello
Terzo livello
Quarto livello
Quinto livello</a:t>
            </a:r>
          </a:p>
        </p:txBody>
      </p:sp>
      <p:sp>
        <p:nvSpPr>
          <p:cNvPr id="6" name="Segnaposto contenuto 5">
            <a:extLst>
              <a:ext uri="{FF2B5EF4-FFF2-40B4-BE49-F238E27FC236}">
                <a16:creationId xmlns:a16="http://schemas.microsoft.com/office/drawing/2014/main" xmlns="" id="{D8BAE3CA-9A35-1A4E-9DE7-5866C81E83BF}"/>
              </a:ext>
            </a:extLst>
          </p:cNvPr>
          <p:cNvSpPr>
            <a:spLocks noGrp="1"/>
          </p:cNvSpPr>
          <p:nvPr>
            <p:ph sz="quarter" idx="4"/>
          </p:nvPr>
        </p:nvSpPr>
        <p:spPr>
          <a:xfrm>
            <a:off x="6172200" y="2505075"/>
            <a:ext cx="5183188" cy="3684588"/>
          </a:xfrm>
        </p:spPr>
        <p:txBody>
          <a:bodyPr/>
          <a:lstStyle/>
          <a:p>
            <a:r>
              <a:rPr lang="it-IT"/>
              <a:t>Modifica gli stili del testo dello schema
Secondo livello
Terzo livello
Quarto livello
Quinto livello</a:t>
            </a:r>
          </a:p>
        </p:txBody>
      </p:sp>
      <p:sp>
        <p:nvSpPr>
          <p:cNvPr id="7" name="Segnaposto data 6">
            <a:extLst>
              <a:ext uri="{FF2B5EF4-FFF2-40B4-BE49-F238E27FC236}">
                <a16:creationId xmlns:a16="http://schemas.microsoft.com/office/drawing/2014/main" xmlns="" id="{8874AD74-2508-8B4A-AE3D-D72B14E659CB}"/>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8" name="Segnaposto piè di pagina 7">
            <a:extLst>
              <a:ext uri="{FF2B5EF4-FFF2-40B4-BE49-F238E27FC236}">
                <a16:creationId xmlns:a16="http://schemas.microsoft.com/office/drawing/2014/main" xmlns="" id="{7D3F6C10-7179-7F40-8E98-AAECD1B16C52}"/>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xmlns="" id="{613BC66E-14AC-5949-9825-D37F4AB0ADE0}"/>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793346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D1951D2F-890E-8E42-8D89-8251B363C75B}"/>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xmlns="" id="{A810CDE2-B484-6E4E-836D-E80B5F87E60F}"/>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4" name="Segnaposto piè di pagina 3">
            <a:extLst>
              <a:ext uri="{FF2B5EF4-FFF2-40B4-BE49-F238E27FC236}">
                <a16:creationId xmlns:a16="http://schemas.microsoft.com/office/drawing/2014/main" xmlns="" id="{77C0A311-CCDF-D84A-913A-867ABDDE79D6}"/>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xmlns="" id="{8FD83B2A-BA49-2642-A2EF-47B9ACBAEC07}"/>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261810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xmlns="" id="{E8E5AB2F-003A-8F43-AD14-97DE26D5D683}"/>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3" name="Segnaposto piè di pagina 2">
            <a:extLst>
              <a:ext uri="{FF2B5EF4-FFF2-40B4-BE49-F238E27FC236}">
                <a16:creationId xmlns:a16="http://schemas.microsoft.com/office/drawing/2014/main" xmlns="" id="{BAED0BDE-176C-2D42-9BB7-5B4110E43B1F}"/>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xmlns="" id="{B000A711-5B07-6E43-8CEE-64A426BCE523}"/>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21844014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64A2D926-F830-2F45-97DA-AC670F525259}"/>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xmlns="" id="{1804AA55-5B5C-544E-A448-49B231972F2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lang="it-IT"/>
              <a:t>Modifica gli stili del testo dello schema
Secondo livello
Terzo livello
Quarto livello
Quinto livello</a:t>
            </a:r>
          </a:p>
        </p:txBody>
      </p:sp>
      <p:sp>
        <p:nvSpPr>
          <p:cNvPr id="4" name="Segnaposto testo 3">
            <a:extLst>
              <a:ext uri="{FF2B5EF4-FFF2-40B4-BE49-F238E27FC236}">
                <a16:creationId xmlns:a16="http://schemas.microsoft.com/office/drawing/2014/main" xmlns="" id="{ECC75344-3CF4-464F-9487-1101795E16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D014E6D9-A658-CB44-AFC2-3D3B1BF686BC}"/>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6" name="Segnaposto piè di pagina 5">
            <a:extLst>
              <a:ext uri="{FF2B5EF4-FFF2-40B4-BE49-F238E27FC236}">
                <a16:creationId xmlns:a16="http://schemas.microsoft.com/office/drawing/2014/main" xmlns="" id="{545839E6-0C01-0E4C-B418-7804371C1BC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0801C6A0-24B0-7D4F-BD1F-E11503E966BC}"/>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3552131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xmlns="" id="{C4CFDBB6-7598-154E-AAFD-EB16375507DB}"/>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xmlns="" id="{A60EC749-A34D-6B49-8446-C6D009E36AA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xmlns="" id="{B8EB1533-21DD-F24E-AC8A-4E6DA3D401E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it-IT"/>
              <a:t>Modifica gli stili del testo dello schema
Secondo livello
Terzo livello
Quarto livello
Quinto livello</a:t>
            </a:r>
          </a:p>
        </p:txBody>
      </p:sp>
      <p:sp>
        <p:nvSpPr>
          <p:cNvPr id="5" name="Segnaposto data 4">
            <a:extLst>
              <a:ext uri="{FF2B5EF4-FFF2-40B4-BE49-F238E27FC236}">
                <a16:creationId xmlns:a16="http://schemas.microsoft.com/office/drawing/2014/main" xmlns="" id="{645EE85A-4A3A-EB44-A0E3-583BEE5E3FC1}"/>
              </a:ext>
            </a:extLst>
          </p:cNvPr>
          <p:cNvSpPr>
            <a:spLocks noGrp="1"/>
          </p:cNvSpPr>
          <p:nvPr>
            <p:ph type="dt" sz="half" idx="10"/>
          </p:nvPr>
        </p:nvSpPr>
        <p:spPr/>
        <p:txBody>
          <a:bodyPr/>
          <a:lstStyle/>
          <a:p>
            <a:fld id="{1F6CBBCF-5057-5A4C-8232-526E07084A49}" type="datetimeFigureOut">
              <a:rPr lang="it-IT" smtClean="0"/>
              <a:t>04/01/2019</a:t>
            </a:fld>
            <a:endParaRPr lang="it-IT"/>
          </a:p>
        </p:txBody>
      </p:sp>
      <p:sp>
        <p:nvSpPr>
          <p:cNvPr id="6" name="Segnaposto piè di pagina 5">
            <a:extLst>
              <a:ext uri="{FF2B5EF4-FFF2-40B4-BE49-F238E27FC236}">
                <a16:creationId xmlns:a16="http://schemas.microsoft.com/office/drawing/2014/main" xmlns="" id="{DC41ADAF-2ACB-2441-B2B8-ADD196B7D3A3}"/>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xmlns="" id="{187FE9E8-0B8B-DC47-B075-633AC27FD2CB}"/>
              </a:ext>
            </a:extLst>
          </p:cNvPr>
          <p:cNvSpPr>
            <a:spLocks noGrp="1"/>
          </p:cNvSpPr>
          <p:nvPr>
            <p:ph type="sldNum" sz="quarter" idx="12"/>
          </p:nvPr>
        </p:nvSpPr>
        <p:spPr/>
        <p:txBody>
          <a:bodyPr/>
          <a:lstStyle/>
          <a:p>
            <a:fld id="{22C2A413-2AE3-9548-939A-D87BB3865866}" type="slidenum">
              <a:rPr lang="it-IT" smtClean="0"/>
              <a:t>‹N°›</a:t>
            </a:fld>
            <a:endParaRPr lang="it-IT"/>
          </a:p>
        </p:txBody>
      </p:sp>
    </p:spTree>
    <p:extLst>
      <p:ext uri="{BB962C8B-B14F-4D97-AF65-F5344CB8AC3E}">
        <p14:creationId xmlns:p14="http://schemas.microsoft.com/office/powerpoint/2010/main" val="2326239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xmlns="" id="{338238A4-BB79-7E42-99CF-1D5570497B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xmlns="" id="{ABCEBCF6-084A-A045-9880-DB4293C4F50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it-IT"/>
              <a:t>Modifica gli stili del testo dello schema
Secondo livello
Terzo livello
Quarto livello
Quinto livello</a:t>
            </a:r>
          </a:p>
        </p:txBody>
      </p:sp>
      <p:sp>
        <p:nvSpPr>
          <p:cNvPr id="4" name="Segnaposto data 3">
            <a:extLst>
              <a:ext uri="{FF2B5EF4-FFF2-40B4-BE49-F238E27FC236}">
                <a16:creationId xmlns:a16="http://schemas.microsoft.com/office/drawing/2014/main" xmlns="" id="{D88097A4-68F7-564C-8BCD-8EF796A02D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6CBBCF-5057-5A4C-8232-526E07084A49}" type="datetimeFigureOut">
              <a:rPr lang="it-IT" smtClean="0"/>
              <a:t>04/01/2019</a:t>
            </a:fld>
            <a:endParaRPr lang="it-IT"/>
          </a:p>
        </p:txBody>
      </p:sp>
      <p:sp>
        <p:nvSpPr>
          <p:cNvPr id="5" name="Segnaposto piè di pagina 4">
            <a:extLst>
              <a:ext uri="{FF2B5EF4-FFF2-40B4-BE49-F238E27FC236}">
                <a16:creationId xmlns:a16="http://schemas.microsoft.com/office/drawing/2014/main" xmlns="" id="{C1CE0F29-5DE6-EB40-BDC6-F024533320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a:extLst>
              <a:ext uri="{FF2B5EF4-FFF2-40B4-BE49-F238E27FC236}">
                <a16:creationId xmlns:a16="http://schemas.microsoft.com/office/drawing/2014/main" xmlns="" id="{AC2036C5-B0E1-064D-AD5E-F7A34F46E2C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C2A413-2AE3-9548-939A-D87BB3865866}" type="slidenum">
              <a:rPr lang="it-IT" smtClean="0"/>
              <a:t>‹N°›</a:t>
            </a:fld>
            <a:endParaRPr lang="it-IT"/>
          </a:p>
        </p:txBody>
      </p:sp>
    </p:spTree>
    <p:extLst>
      <p:ext uri="{BB962C8B-B14F-4D97-AF65-F5344CB8AC3E}">
        <p14:creationId xmlns:p14="http://schemas.microsoft.com/office/powerpoint/2010/main" val="2508494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google.it/url?sa=i&amp;rct=j&amp;q=&amp;esrc=s&amp;frm=1&amp;source=images&amp;cd=&amp;cad=rja&amp;uact=8&amp;ved=0CAcQjRw&amp;url=http://nonsolocultura.studenti.it/magritte-le-migliori-opere-164637.html&amp;ei=luhVVeyrL8X6UPfCgLAE&amp;bvm=bv.93564037,d.bGg&amp;psig=AFQjCNEqPoNUFiZYjdzO3xkwZee0d47j-w&amp;ust=1431779848947392" TargetMode="External"/><Relationship Id="rId1" Type="http://schemas.openxmlformats.org/officeDocument/2006/relationships/slideLayout" Target="../slideLayouts/slideLayout7.xml"/><Relationship Id="rId4" Type="http://schemas.openxmlformats.org/officeDocument/2006/relationships/hyperlink" Target="mailto:alessio.covelli@uniroma4.it"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xmlns="" id="{E6B2F7D3-5170-794B-A0B0-869E352FFA45}"/>
              </a:ext>
            </a:extLst>
          </p:cNvPr>
          <p:cNvSpPr/>
          <p:nvPr/>
        </p:nvSpPr>
        <p:spPr>
          <a:xfrm>
            <a:off x="495300" y="414343"/>
            <a:ext cx="11315700" cy="1077218"/>
          </a:xfrm>
          <a:prstGeom prst="rect">
            <a:avLst/>
          </a:prstGeom>
        </p:spPr>
        <p:txBody>
          <a:bodyPr wrap="square">
            <a:spAutoFit/>
          </a:bodyPr>
          <a:lstStyle/>
          <a:p>
            <a:pPr algn="ctr"/>
            <a:r>
              <a:rPr lang="fr-FR" sz="3200" b="1" dirty="0">
                <a:solidFill>
                  <a:srgbClr val="C00000"/>
                </a:solidFill>
                <a:ea typeface="Calibri" panose="020F0502020204030204" pitchFamily="34" charset="0"/>
                <a:cs typeface="Times New Roman" panose="02020603050405020304" pitchFamily="18" charset="0"/>
              </a:rPr>
              <a:t>Les représentations sociales du handicap comme outil pour le développement de l’inclusion scolaire et sociale</a:t>
            </a:r>
            <a:r>
              <a:rPr lang="it-IT" sz="3200" b="1" dirty="0">
                <a:solidFill>
                  <a:srgbClr val="C00000"/>
                </a:solidFill>
                <a:effectLst/>
              </a:rPr>
              <a:t> </a:t>
            </a:r>
            <a:endParaRPr lang="it-IT" sz="3200" b="1" dirty="0">
              <a:solidFill>
                <a:srgbClr val="C00000"/>
              </a:solidFill>
            </a:endParaRPr>
          </a:p>
        </p:txBody>
      </p:sp>
      <p:sp>
        <p:nvSpPr>
          <p:cNvPr id="5" name="Rettangolo 4">
            <a:extLst>
              <a:ext uri="{FF2B5EF4-FFF2-40B4-BE49-F238E27FC236}">
                <a16:creationId xmlns:a16="http://schemas.microsoft.com/office/drawing/2014/main" xmlns="" id="{90DA42DC-41C8-9649-9DD9-ADBA83828931}"/>
              </a:ext>
            </a:extLst>
          </p:cNvPr>
          <p:cNvSpPr/>
          <p:nvPr/>
        </p:nvSpPr>
        <p:spPr>
          <a:xfrm>
            <a:off x="8455848" y="4807551"/>
            <a:ext cx="3736152" cy="1236236"/>
          </a:xfrm>
          <a:prstGeom prst="rect">
            <a:avLst/>
          </a:prstGeom>
        </p:spPr>
        <p:txBody>
          <a:bodyPr wrap="none">
            <a:spAutoFit/>
          </a:bodyPr>
          <a:lstStyle/>
          <a:p>
            <a:pPr algn="ctr"/>
            <a:r>
              <a:rPr lang="en-US" sz="2400" b="1" dirty="0"/>
              <a:t>Alessio Covelli</a:t>
            </a:r>
          </a:p>
          <a:p>
            <a:pPr lvl="0" algn="ctr" fontAlgn="base">
              <a:lnSpc>
                <a:spcPct val="90000"/>
              </a:lnSpc>
              <a:spcBef>
                <a:spcPts val="1000"/>
              </a:spcBef>
              <a:spcAft>
                <a:spcPct val="0"/>
              </a:spcAft>
            </a:pPr>
            <a:r>
              <a:rPr lang="en-US" sz="2000" b="1" dirty="0">
                <a:solidFill>
                  <a:prstClr val="black"/>
                </a:solidFill>
              </a:rPr>
              <a:t>Université de Rome “Foro Italico”</a:t>
            </a:r>
            <a:endParaRPr lang="it-IT" sz="2000" b="1" dirty="0">
              <a:solidFill>
                <a:prstClr val="black"/>
              </a:solidFill>
            </a:endParaRPr>
          </a:p>
          <a:p>
            <a:pPr algn="ctr"/>
            <a:endParaRPr lang="en-US" sz="2400" b="1" dirty="0"/>
          </a:p>
        </p:txBody>
      </p:sp>
      <p:pic>
        <p:nvPicPr>
          <p:cNvPr id="6" name="Immagine 5">
            <a:extLst>
              <a:ext uri="{FF2B5EF4-FFF2-40B4-BE49-F238E27FC236}">
                <a16:creationId xmlns:a16="http://schemas.microsoft.com/office/drawing/2014/main" xmlns="" id="{40C52C22-08F4-D140-B242-E6175696F199}"/>
              </a:ext>
            </a:extLst>
          </p:cNvPr>
          <p:cNvPicPr>
            <a:picLocks noChangeAspect="1"/>
          </p:cNvPicPr>
          <p:nvPr/>
        </p:nvPicPr>
        <p:blipFill>
          <a:blip r:embed="rId2"/>
          <a:stretch>
            <a:fillRect/>
          </a:stretch>
        </p:blipFill>
        <p:spPr>
          <a:xfrm>
            <a:off x="9616940" y="5705894"/>
            <a:ext cx="1402202" cy="1115665"/>
          </a:xfrm>
          <a:prstGeom prst="rect">
            <a:avLst/>
          </a:prstGeom>
        </p:spPr>
      </p:pic>
      <p:pic>
        <p:nvPicPr>
          <p:cNvPr id="7" name="Immagine 6">
            <a:extLst>
              <a:ext uri="{FF2B5EF4-FFF2-40B4-BE49-F238E27FC236}">
                <a16:creationId xmlns:a16="http://schemas.microsoft.com/office/drawing/2014/main" xmlns="" id="{50607BD7-1D63-4442-9EA8-D565230A8877}"/>
              </a:ext>
            </a:extLst>
          </p:cNvPr>
          <p:cNvPicPr>
            <a:picLocks noChangeAspect="1"/>
          </p:cNvPicPr>
          <p:nvPr/>
        </p:nvPicPr>
        <p:blipFill>
          <a:blip r:embed="rId3"/>
          <a:stretch>
            <a:fillRect/>
          </a:stretch>
        </p:blipFill>
        <p:spPr>
          <a:xfrm>
            <a:off x="3363209" y="2118432"/>
            <a:ext cx="5579881" cy="3150992"/>
          </a:xfrm>
          <a:prstGeom prst="rect">
            <a:avLst/>
          </a:prstGeom>
        </p:spPr>
      </p:pic>
    </p:spTree>
    <p:extLst>
      <p:ext uri="{BB962C8B-B14F-4D97-AF65-F5344CB8AC3E}">
        <p14:creationId xmlns:p14="http://schemas.microsoft.com/office/powerpoint/2010/main" val="8605529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14767199-B236-1B47-9C86-C854326221B4}"/>
              </a:ext>
            </a:extLst>
          </p:cNvPr>
          <p:cNvSpPr/>
          <p:nvPr/>
        </p:nvSpPr>
        <p:spPr>
          <a:xfrm>
            <a:off x="255181" y="309196"/>
            <a:ext cx="11632019" cy="1077218"/>
          </a:xfrm>
          <a:prstGeom prst="rect">
            <a:avLst/>
          </a:prstGeom>
        </p:spPr>
        <p:txBody>
          <a:bodyPr wrap="square">
            <a:spAutoFit/>
          </a:bodyPr>
          <a:lstStyle/>
          <a:p>
            <a:pPr algn="ctr"/>
            <a:r>
              <a:rPr lang="fr-FR" sz="3200" b="1" dirty="0">
                <a:ea typeface="Calibri" panose="020F0502020204030204" pitchFamily="34" charset="0"/>
                <a:cs typeface="Times New Roman" panose="02020603050405020304" pitchFamily="18" charset="0"/>
              </a:rPr>
              <a:t>Personnes en situation d’handicap comme «ressource sociale»</a:t>
            </a:r>
          </a:p>
          <a:p>
            <a:pPr algn="ctr"/>
            <a:r>
              <a:rPr lang="fr-FR" sz="3200" b="1" dirty="0">
                <a:ea typeface="Calibri" panose="020F0502020204030204" pitchFamily="34" charset="0"/>
                <a:cs typeface="Times New Roman" panose="02020603050405020304" pitchFamily="18" charset="0"/>
              </a:rPr>
              <a:t>et citoyen/citoyenne comme les autres</a:t>
            </a:r>
            <a:r>
              <a:rPr lang="it-IT" sz="3200" dirty="0"/>
              <a:t> </a:t>
            </a:r>
          </a:p>
        </p:txBody>
      </p:sp>
      <p:sp>
        <p:nvSpPr>
          <p:cNvPr id="3" name="Rettangolo 2">
            <a:extLst>
              <a:ext uri="{FF2B5EF4-FFF2-40B4-BE49-F238E27FC236}">
                <a16:creationId xmlns:a16="http://schemas.microsoft.com/office/drawing/2014/main" xmlns="" id="{FD27CD13-601E-5645-A459-09B89D20E4F8}"/>
              </a:ext>
            </a:extLst>
          </p:cNvPr>
          <p:cNvSpPr/>
          <p:nvPr/>
        </p:nvSpPr>
        <p:spPr>
          <a:xfrm>
            <a:off x="2931474" y="1577800"/>
            <a:ext cx="8726112" cy="5047536"/>
          </a:xfrm>
          <a:prstGeom prst="rect">
            <a:avLst/>
          </a:prstGeom>
        </p:spPr>
        <p:txBody>
          <a:bodyPr wrap="square">
            <a:spAutoFit/>
          </a:bodyPr>
          <a:lstStyle/>
          <a:p>
            <a:pPr marL="342900" indent="-342900" algn="just">
              <a:spcAft>
                <a:spcPts val="600"/>
              </a:spcAft>
              <a:buFont typeface="Arial" panose="020B0604020202020204" pitchFamily="34" charset="0"/>
              <a:buChar char="•"/>
            </a:pPr>
            <a:r>
              <a:rPr lang="fr-FR" sz="2400" dirty="0">
                <a:ea typeface="Calibri" panose="020F0502020204030204" pitchFamily="34" charset="0"/>
                <a:cs typeface="Times New Roman" panose="02020603050405020304" pitchFamily="18" charset="0"/>
              </a:rPr>
              <a:t>Accent sur la reconnaissance des droits de citoyenneté comme une condition préalable à la réalisation des processus d'inclusion et émancipation des personnes en situation d’handicap;</a:t>
            </a:r>
          </a:p>
          <a:p>
            <a:pPr marL="342900" indent="-342900" algn="just">
              <a:spcAft>
                <a:spcPts val="600"/>
              </a:spcAft>
              <a:buFont typeface="Arial" panose="020B0604020202020204" pitchFamily="34" charset="0"/>
              <a:buChar char="•"/>
            </a:pPr>
            <a:r>
              <a:rPr lang="fr-FR" sz="2400" dirty="0">
                <a:ea typeface="Calibri" panose="020F0502020204030204" pitchFamily="34" charset="0"/>
                <a:cs typeface="Times New Roman" panose="02020603050405020304" pitchFamily="18" charset="0"/>
              </a:rPr>
              <a:t>La personne en situation d’handicap n'est pas porteuse d’«handicap» comme dans le modèle traditionnel de soins et assistance mais elle est porteuse de droits qui déterminent le principe d'équité;</a:t>
            </a:r>
          </a:p>
          <a:p>
            <a:pPr marL="342900" indent="-342900" algn="just">
              <a:spcAft>
                <a:spcPts val="600"/>
              </a:spcAft>
              <a:buFont typeface="Arial" panose="020B0604020202020204" pitchFamily="34" charset="0"/>
              <a:buChar char="•"/>
            </a:pPr>
            <a:r>
              <a:rPr lang="fr-FR" sz="2400" dirty="0"/>
              <a:t>« </a:t>
            </a:r>
            <a:r>
              <a:rPr lang="fr-FR" sz="2400" b="1" dirty="0"/>
              <a:t>Pluralisme culturel </a:t>
            </a:r>
            <a:r>
              <a:rPr lang="fr-FR" sz="2400" dirty="0"/>
              <a:t>» (</a:t>
            </a:r>
            <a:r>
              <a:rPr lang="fr-FR" sz="2400" dirty="0" err="1"/>
              <a:t>Ferrucci</a:t>
            </a:r>
            <a:r>
              <a:rPr lang="fr-FR" sz="2400" dirty="0"/>
              <a:t>, 2004) et « </a:t>
            </a:r>
            <a:r>
              <a:rPr lang="fr-FR" sz="2400" b="1" dirty="0"/>
              <a:t>pluralisme identitaire</a:t>
            </a:r>
            <a:r>
              <a:rPr lang="fr-FR" sz="2400" dirty="0"/>
              <a:t> » (</a:t>
            </a:r>
            <a:r>
              <a:rPr lang="fr-FR" sz="2400" dirty="0" err="1"/>
              <a:t>Remotti</a:t>
            </a:r>
            <a:r>
              <a:rPr lang="fr-FR" sz="2400" dirty="0"/>
              <a:t>, 2011) à la base de la pluralité de représentations et de reconnaissance (</a:t>
            </a:r>
            <a:r>
              <a:rPr lang="fr-FR" sz="2400" dirty="0" err="1"/>
              <a:t>Honneth</a:t>
            </a:r>
            <a:r>
              <a:rPr lang="fr-FR" sz="2400" dirty="0"/>
              <a:t>, 2002) qui touchent différentes dimensions et expériences de vie des personnes en situation d’handicap (</a:t>
            </a:r>
            <a:r>
              <a:rPr lang="fr-FR" sz="2400" b="1" dirty="0"/>
              <a:t>vision multidimensionnelle de la personne</a:t>
            </a:r>
            <a:r>
              <a:rPr lang="fr-FR" sz="2400" dirty="0"/>
              <a:t>)</a:t>
            </a:r>
            <a:endParaRPr lang="fr-FR" sz="2400" dirty="0">
              <a:effectLst/>
              <a:ea typeface="Calibri" panose="020F0502020204030204" pitchFamily="34" charset="0"/>
              <a:cs typeface="Times New Roman" panose="02020603050405020304" pitchFamily="18" charset="0"/>
            </a:endParaRPr>
          </a:p>
        </p:txBody>
      </p:sp>
      <p:pic>
        <p:nvPicPr>
          <p:cNvPr id="5" name="Immagine 4">
            <a:extLst>
              <a:ext uri="{FF2B5EF4-FFF2-40B4-BE49-F238E27FC236}">
                <a16:creationId xmlns:a16="http://schemas.microsoft.com/office/drawing/2014/main" xmlns="" id="{DC8FBA2A-AE44-604A-963D-F113495E06B0}"/>
              </a:ext>
            </a:extLst>
          </p:cNvPr>
          <p:cNvPicPr>
            <a:picLocks noChangeAspect="1"/>
          </p:cNvPicPr>
          <p:nvPr/>
        </p:nvPicPr>
        <p:blipFill>
          <a:blip r:embed="rId2"/>
          <a:stretch>
            <a:fillRect/>
          </a:stretch>
        </p:blipFill>
        <p:spPr>
          <a:xfrm>
            <a:off x="111144" y="2798036"/>
            <a:ext cx="2816633" cy="3531828"/>
          </a:xfrm>
          <a:prstGeom prst="rect">
            <a:avLst/>
          </a:prstGeom>
        </p:spPr>
      </p:pic>
    </p:spTree>
    <p:extLst>
      <p:ext uri="{BB962C8B-B14F-4D97-AF65-F5344CB8AC3E}">
        <p14:creationId xmlns:p14="http://schemas.microsoft.com/office/powerpoint/2010/main" val="1948253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14767199-B236-1B47-9C86-C854326221B4}"/>
              </a:ext>
            </a:extLst>
          </p:cNvPr>
          <p:cNvSpPr/>
          <p:nvPr/>
        </p:nvSpPr>
        <p:spPr>
          <a:xfrm>
            <a:off x="255181" y="309196"/>
            <a:ext cx="11632019" cy="1077218"/>
          </a:xfrm>
          <a:prstGeom prst="rect">
            <a:avLst/>
          </a:prstGeom>
        </p:spPr>
        <p:txBody>
          <a:bodyPr wrap="square">
            <a:spAutoFit/>
          </a:bodyPr>
          <a:lstStyle/>
          <a:p>
            <a:pPr algn="ctr"/>
            <a:r>
              <a:rPr lang="fr-FR" sz="3200" b="1" dirty="0">
                <a:ea typeface="Calibri" panose="020F0502020204030204" pitchFamily="34" charset="0"/>
                <a:cs typeface="Times New Roman" panose="02020603050405020304" pitchFamily="18" charset="0"/>
              </a:rPr>
              <a:t>Personnes en situation d’handicap comme «ressource sociale»</a:t>
            </a:r>
          </a:p>
          <a:p>
            <a:pPr algn="ctr"/>
            <a:r>
              <a:rPr lang="fr-FR" sz="3200" b="1" dirty="0">
                <a:ea typeface="Calibri" panose="020F0502020204030204" pitchFamily="34" charset="0"/>
                <a:cs typeface="Times New Roman" panose="02020603050405020304" pitchFamily="18" charset="0"/>
              </a:rPr>
              <a:t>et citoyen/citoyenne comme les autres</a:t>
            </a:r>
            <a:r>
              <a:rPr lang="it-IT" sz="3200" dirty="0"/>
              <a:t> </a:t>
            </a:r>
          </a:p>
        </p:txBody>
      </p:sp>
      <p:pic>
        <p:nvPicPr>
          <p:cNvPr id="5" name="Immagine 4">
            <a:extLst>
              <a:ext uri="{FF2B5EF4-FFF2-40B4-BE49-F238E27FC236}">
                <a16:creationId xmlns:a16="http://schemas.microsoft.com/office/drawing/2014/main" xmlns="" id="{4D900556-BA6C-4343-B95E-28DB5F614F90}"/>
              </a:ext>
            </a:extLst>
          </p:cNvPr>
          <p:cNvPicPr>
            <a:picLocks noChangeAspect="1"/>
          </p:cNvPicPr>
          <p:nvPr/>
        </p:nvPicPr>
        <p:blipFill>
          <a:blip r:embed="rId2"/>
          <a:stretch>
            <a:fillRect/>
          </a:stretch>
        </p:blipFill>
        <p:spPr>
          <a:xfrm>
            <a:off x="9025897" y="2167240"/>
            <a:ext cx="3210707" cy="2978918"/>
          </a:xfrm>
          <a:prstGeom prst="rect">
            <a:avLst/>
          </a:prstGeom>
        </p:spPr>
      </p:pic>
      <p:sp>
        <p:nvSpPr>
          <p:cNvPr id="3" name="Rettangolo 2">
            <a:extLst>
              <a:ext uri="{FF2B5EF4-FFF2-40B4-BE49-F238E27FC236}">
                <a16:creationId xmlns:a16="http://schemas.microsoft.com/office/drawing/2014/main" xmlns="" id="{FD27CD13-601E-5645-A459-09B89D20E4F8}"/>
              </a:ext>
            </a:extLst>
          </p:cNvPr>
          <p:cNvSpPr/>
          <p:nvPr/>
        </p:nvSpPr>
        <p:spPr>
          <a:xfrm>
            <a:off x="255181" y="1749346"/>
            <a:ext cx="8879181" cy="4647426"/>
          </a:xfrm>
          <a:prstGeom prst="rect">
            <a:avLst/>
          </a:prstGeom>
        </p:spPr>
        <p:txBody>
          <a:bodyPr wrap="square">
            <a:spAutoFit/>
          </a:bodyPr>
          <a:lstStyle/>
          <a:p>
            <a:pPr marL="342900" indent="-342900" algn="just">
              <a:spcAft>
                <a:spcPts val="600"/>
              </a:spcAft>
              <a:buFont typeface="Arial" panose="020B0604020202020204" pitchFamily="34" charset="0"/>
              <a:buChar char="•"/>
            </a:pPr>
            <a:r>
              <a:rPr lang="fr-FR" sz="2200" dirty="0"/>
              <a:t>L'accent n’est pas seulement sur les empêchements individuels de la personne en situation de handicap;</a:t>
            </a:r>
          </a:p>
          <a:p>
            <a:pPr marL="342900" indent="-342900" algn="just">
              <a:spcAft>
                <a:spcPts val="600"/>
              </a:spcAft>
              <a:buFont typeface="Arial" panose="020B0604020202020204" pitchFamily="34" charset="0"/>
              <a:buChar char="•"/>
            </a:pPr>
            <a:r>
              <a:rPr lang="fr-FR" sz="2200" dirty="0"/>
              <a:t>Image de la personne en situation d’handicap comme un citoyen égal à les autres et comme une ressource sociale caractérise les contenus inhérents aux principes d’autonomie et d’autodétermination liés au projet de vie et à la réalisation de l'indépendance au sein de la société;</a:t>
            </a:r>
          </a:p>
          <a:p>
            <a:pPr marL="342900" indent="-342900" algn="just">
              <a:spcAft>
                <a:spcPts val="600"/>
              </a:spcAft>
              <a:buFont typeface="Arial" panose="020B0604020202020204" pitchFamily="34" charset="0"/>
              <a:buChar char="•"/>
            </a:pPr>
            <a:r>
              <a:rPr lang="fr-FR" sz="2200" dirty="0"/>
              <a:t>Contrairement aux modèles traditionnelles, la dimension de l'assistance dans ces cas n’est pas connotée en termes de soins et de prise en charge de la personne, mais prend la forme comme accompagnement et réseaux de soutien (</a:t>
            </a:r>
            <a:r>
              <a:rPr lang="fr-FR" sz="2200" dirty="0" err="1"/>
              <a:t>Canevaro</a:t>
            </a:r>
            <a:r>
              <a:rPr lang="fr-FR" sz="2200" dirty="0"/>
              <a:t>, 2013) à disposition de la personne pendant toute la durée de la vie et dans des contextes très loin d'une dimension exclusivement médicale : l'éducation et la culture, le travail, le sport et les loisirs, la sexualité, exc.;</a:t>
            </a:r>
            <a:endParaRPr lang="fr-FR" sz="2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734971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14767199-B236-1B47-9C86-C854326221B4}"/>
              </a:ext>
            </a:extLst>
          </p:cNvPr>
          <p:cNvSpPr/>
          <p:nvPr/>
        </p:nvSpPr>
        <p:spPr>
          <a:xfrm>
            <a:off x="255181" y="309196"/>
            <a:ext cx="11632019" cy="1077218"/>
          </a:xfrm>
          <a:prstGeom prst="rect">
            <a:avLst/>
          </a:prstGeom>
        </p:spPr>
        <p:txBody>
          <a:bodyPr wrap="square">
            <a:spAutoFit/>
          </a:bodyPr>
          <a:lstStyle/>
          <a:p>
            <a:pPr algn="ctr"/>
            <a:r>
              <a:rPr lang="fr-FR" sz="3200" b="1" dirty="0">
                <a:ea typeface="Calibri" panose="020F0502020204030204" pitchFamily="34" charset="0"/>
                <a:cs typeface="Times New Roman" panose="02020603050405020304" pitchFamily="18" charset="0"/>
              </a:rPr>
              <a:t>Personnes en situation d’handicap comme «ressource sociale»</a:t>
            </a:r>
          </a:p>
          <a:p>
            <a:pPr algn="ctr"/>
            <a:r>
              <a:rPr lang="fr-FR" sz="3200" b="1" dirty="0">
                <a:ea typeface="Calibri" panose="020F0502020204030204" pitchFamily="34" charset="0"/>
                <a:cs typeface="Times New Roman" panose="02020603050405020304" pitchFamily="18" charset="0"/>
              </a:rPr>
              <a:t>et citoyen/citoyenne comme les autres</a:t>
            </a:r>
            <a:r>
              <a:rPr lang="it-IT" sz="3200" dirty="0"/>
              <a:t> </a:t>
            </a:r>
          </a:p>
        </p:txBody>
      </p:sp>
      <p:pic>
        <p:nvPicPr>
          <p:cNvPr id="4" name="Immagine 1">
            <a:extLst>
              <a:ext uri="{FF2B5EF4-FFF2-40B4-BE49-F238E27FC236}">
                <a16:creationId xmlns:a16="http://schemas.microsoft.com/office/drawing/2014/main" xmlns="" id="{602F7FE8-287B-C443-AE5D-2D17971A6C1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623300" y="1386414"/>
            <a:ext cx="3479800" cy="5084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ttangolo 2">
            <a:extLst>
              <a:ext uri="{FF2B5EF4-FFF2-40B4-BE49-F238E27FC236}">
                <a16:creationId xmlns:a16="http://schemas.microsoft.com/office/drawing/2014/main" xmlns="" id="{FD27CD13-601E-5645-A459-09B89D20E4F8}"/>
              </a:ext>
            </a:extLst>
          </p:cNvPr>
          <p:cNvSpPr/>
          <p:nvPr/>
        </p:nvSpPr>
        <p:spPr>
          <a:xfrm>
            <a:off x="273197" y="2151385"/>
            <a:ext cx="8350103" cy="3554819"/>
          </a:xfrm>
          <a:prstGeom prst="rect">
            <a:avLst/>
          </a:prstGeom>
        </p:spPr>
        <p:txBody>
          <a:bodyPr wrap="square">
            <a:spAutoFit/>
          </a:bodyPr>
          <a:lstStyle/>
          <a:p>
            <a:pPr marL="342900" indent="-342900" algn="just">
              <a:spcAft>
                <a:spcPts val="600"/>
              </a:spcAft>
              <a:buFont typeface="Arial" panose="020B0604020202020204" pitchFamily="34" charset="0"/>
              <a:buChar char="•"/>
            </a:pPr>
            <a:r>
              <a:rPr lang="fr-FR" sz="2200" dirty="0"/>
              <a:t>Expression du potentiel réel de l'émancipation de l'individu, en raison d'une vision culturelle qui va au-delà de l'image passive, typique des approches de soins «traditionnels»;</a:t>
            </a:r>
          </a:p>
          <a:p>
            <a:pPr marL="342900" indent="-342900" algn="just">
              <a:spcAft>
                <a:spcPts val="600"/>
              </a:spcAft>
              <a:buFont typeface="Arial" panose="020B0604020202020204" pitchFamily="34" charset="0"/>
              <a:buChar char="•"/>
            </a:pPr>
            <a:r>
              <a:rPr lang="fr-FR" sz="2200" dirty="0">
                <a:ea typeface="Calibri" panose="020F0502020204030204" pitchFamily="34" charset="0"/>
                <a:cs typeface="Times New Roman" panose="02020603050405020304" pitchFamily="18" charset="0"/>
              </a:rPr>
              <a:t>Les références à l'autonomie de la personne n'ont pas la connotation négative de « manque » mais sont considérés en termes de potentielles intrinsèques qui, sur la base des droits à une vie indépendante et de qualité, à la participation et à l'inclusion de tous dans la société, doivent être encouragées par la possibilité d'accéder aux services et choisir les modalités d'accompagnement qui peuvent garantir la liberté et la dignité de la personne</a:t>
            </a:r>
            <a:endParaRPr lang="fr-FR" sz="2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363236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p:cNvSpPr/>
          <p:nvPr/>
        </p:nvSpPr>
        <p:spPr>
          <a:xfrm>
            <a:off x="292514" y="1893964"/>
            <a:ext cx="7681903" cy="3939540"/>
          </a:xfrm>
          <a:prstGeom prst="rect">
            <a:avLst/>
          </a:prstGeom>
        </p:spPr>
        <p:txBody>
          <a:bodyPr wrap="square">
            <a:spAutoFit/>
          </a:bodyPr>
          <a:lstStyle/>
          <a:p>
            <a:pPr marL="285750" indent="-285750" algn="just">
              <a:spcAft>
                <a:spcPts val="1200"/>
              </a:spcAft>
              <a:buFont typeface="Arial" panose="020B0604020202020204" pitchFamily="34" charset="0"/>
              <a:buChar char="•"/>
            </a:pPr>
            <a:r>
              <a:rPr lang="fr-FR" sz="2400" dirty="0">
                <a:latin typeface="Calibri" panose="020F0502020204030204" pitchFamily="34" charset="0"/>
                <a:ea typeface="Times New Roman" panose="02020603050405020304" pitchFamily="18" charset="0"/>
              </a:rPr>
              <a:t>Les différents modèles de représentation sont clairement ancrés dans les choix lexicaux et sémantiques de ceux qui produisent les différents discours médiatiques. Les modèles traditionnels  « invalidants » pour les personnes ont donc une terminologie équivalente ;</a:t>
            </a:r>
          </a:p>
          <a:p>
            <a:pPr marL="285750" indent="-285750" algn="just">
              <a:spcAft>
                <a:spcPts val="1200"/>
              </a:spcAft>
              <a:buFont typeface="Arial" panose="020B0604020202020204" pitchFamily="34" charset="0"/>
              <a:buChar char="•"/>
            </a:pPr>
            <a:r>
              <a:rPr lang="fr-FR" sz="2400" b="1" dirty="0">
                <a:latin typeface="Calibri" panose="020F0502020204030204" pitchFamily="34" charset="0"/>
                <a:ea typeface="Times New Roman" panose="02020603050405020304" pitchFamily="18" charset="0"/>
              </a:rPr>
              <a:t>Terminologie «people first»</a:t>
            </a:r>
            <a:r>
              <a:rPr lang="fr-FR" sz="2400" dirty="0">
                <a:latin typeface="Calibri" panose="020F0502020204030204" pitchFamily="34" charset="0"/>
                <a:ea typeface="Times New Roman" panose="02020603050405020304" pitchFamily="18" charset="0"/>
              </a:rPr>
              <a:t>: son utilisation vise principalement à restaurer une vision humanisant et multidimensionnelle de la personne en tant que telle, avant d'être handicapée, handicapée, invalide, autiste, amputée, etc. (Covelli, 2016)</a:t>
            </a:r>
          </a:p>
        </p:txBody>
      </p:sp>
      <p:pic>
        <p:nvPicPr>
          <p:cNvPr id="2" name="Immagine 1"/>
          <p:cNvPicPr>
            <a:picLocks noChangeAspect="1"/>
          </p:cNvPicPr>
          <p:nvPr/>
        </p:nvPicPr>
        <p:blipFill>
          <a:blip r:embed="rId2"/>
          <a:stretch>
            <a:fillRect/>
          </a:stretch>
        </p:blipFill>
        <p:spPr>
          <a:xfrm>
            <a:off x="8867553" y="1834749"/>
            <a:ext cx="2692499" cy="3992806"/>
          </a:xfrm>
          <a:prstGeom prst="rect">
            <a:avLst/>
          </a:prstGeom>
        </p:spPr>
      </p:pic>
      <p:sp>
        <p:nvSpPr>
          <p:cNvPr id="12" name="Rettangolo 11">
            <a:extLst>
              <a:ext uri="{FF2B5EF4-FFF2-40B4-BE49-F238E27FC236}">
                <a16:creationId xmlns:a16="http://schemas.microsoft.com/office/drawing/2014/main" xmlns="" id="{93444D44-F09C-F24B-89B3-A4F2895414FF}"/>
              </a:ext>
            </a:extLst>
          </p:cNvPr>
          <p:cNvSpPr/>
          <p:nvPr/>
        </p:nvSpPr>
        <p:spPr>
          <a:xfrm>
            <a:off x="1219198" y="223905"/>
            <a:ext cx="10030047" cy="1077218"/>
          </a:xfrm>
          <a:prstGeom prst="rect">
            <a:avLst/>
          </a:prstGeom>
        </p:spPr>
        <p:txBody>
          <a:bodyPr wrap="square">
            <a:spAutoFit/>
          </a:bodyPr>
          <a:lstStyle/>
          <a:p>
            <a:r>
              <a:rPr lang="fr-FR" sz="3200" b="1"/>
              <a:t>Quelles nouvelles formes de représentations devrions-nous privilégier dans la littérature, les médias et autres ?</a:t>
            </a:r>
          </a:p>
        </p:txBody>
      </p:sp>
    </p:spTree>
    <p:extLst>
      <p:ext uri="{BB962C8B-B14F-4D97-AF65-F5344CB8AC3E}">
        <p14:creationId xmlns:p14="http://schemas.microsoft.com/office/powerpoint/2010/main" val="36736172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44355E06-2C65-0B40-B940-3BF521264697}"/>
              </a:ext>
            </a:extLst>
          </p:cNvPr>
          <p:cNvSpPr/>
          <p:nvPr/>
        </p:nvSpPr>
        <p:spPr>
          <a:xfrm>
            <a:off x="411125" y="1849536"/>
            <a:ext cx="8031126" cy="3046988"/>
          </a:xfrm>
          <a:prstGeom prst="rect">
            <a:avLst/>
          </a:prstGeom>
        </p:spPr>
        <p:txBody>
          <a:bodyPr wrap="square">
            <a:spAutoFit/>
          </a:bodyPr>
          <a:lstStyle/>
          <a:p>
            <a:pPr algn="just"/>
            <a:r>
              <a:rPr lang="fr-FR" sz="2400" dirty="0">
                <a:ea typeface="Calibri" panose="020F0502020204030204" pitchFamily="34" charset="0"/>
                <a:cs typeface="Times New Roman" panose="02020603050405020304" pitchFamily="18" charset="0"/>
              </a:rPr>
              <a:t>La référence à l'inclusion est point fixe des approches basées sur la reconnaissance des droits.</a:t>
            </a:r>
          </a:p>
          <a:p>
            <a:pPr algn="just"/>
            <a:r>
              <a:rPr lang="fr-FR" sz="2400" dirty="0">
                <a:ea typeface="Calibri" panose="020F0502020204030204" pitchFamily="34" charset="0"/>
                <a:cs typeface="Times New Roman" panose="02020603050405020304" pitchFamily="18" charset="0"/>
              </a:rPr>
              <a:t>La reconnaissance des droits est à la base de la culture de l'inclusion possible lorsque la société garantit </a:t>
            </a:r>
            <a:r>
              <a:rPr lang="fr-FR" sz="2400" b="1" dirty="0">
                <a:ea typeface="Calibri" panose="020F0502020204030204" pitchFamily="34" charset="0"/>
                <a:cs typeface="Times New Roman" panose="02020603050405020304" pitchFamily="18" charset="0"/>
              </a:rPr>
              <a:t>égalité</a:t>
            </a:r>
            <a:r>
              <a:rPr lang="fr-FR" sz="2400" dirty="0">
                <a:ea typeface="Calibri" panose="020F0502020204030204" pitchFamily="34" charset="0"/>
                <a:cs typeface="Times New Roman" panose="02020603050405020304" pitchFamily="18" charset="0"/>
              </a:rPr>
              <a:t> et </a:t>
            </a:r>
            <a:r>
              <a:rPr lang="fr-FR" sz="2400" b="1" dirty="0">
                <a:ea typeface="Calibri" panose="020F0502020204030204" pitchFamily="34" charset="0"/>
                <a:cs typeface="Times New Roman" panose="02020603050405020304" pitchFamily="18" charset="0"/>
              </a:rPr>
              <a:t>participation</a:t>
            </a:r>
            <a:r>
              <a:rPr lang="fr-FR" sz="2400" dirty="0">
                <a:ea typeface="Calibri" panose="020F0502020204030204" pitchFamily="34" charset="0"/>
                <a:cs typeface="Times New Roman" panose="02020603050405020304" pitchFamily="18" charset="0"/>
              </a:rPr>
              <a:t> par la </a:t>
            </a:r>
            <a:r>
              <a:rPr lang="fr-FR" sz="2400" b="1" dirty="0">
                <a:ea typeface="Calibri" panose="020F0502020204030204" pitchFamily="34" charset="0"/>
                <a:cs typeface="Times New Roman" panose="02020603050405020304" pitchFamily="18" charset="0"/>
              </a:rPr>
              <a:t>conception</a:t>
            </a:r>
            <a:r>
              <a:rPr lang="fr-FR" sz="2400" dirty="0">
                <a:ea typeface="Calibri" panose="020F0502020204030204" pitchFamily="34" charset="0"/>
                <a:cs typeface="Times New Roman" panose="02020603050405020304" pitchFamily="18" charset="0"/>
              </a:rPr>
              <a:t> et le </a:t>
            </a:r>
            <a:r>
              <a:rPr lang="fr-FR" sz="2400" b="1" dirty="0">
                <a:ea typeface="Calibri" panose="020F0502020204030204" pitchFamily="34" charset="0"/>
                <a:cs typeface="Times New Roman" panose="02020603050405020304" pitchFamily="18" charset="0"/>
              </a:rPr>
              <a:t>renforcement</a:t>
            </a:r>
            <a:r>
              <a:rPr lang="fr-FR" sz="2400" dirty="0">
                <a:ea typeface="Calibri" panose="020F0502020204030204" pitchFamily="34" charset="0"/>
                <a:cs typeface="Times New Roman" panose="02020603050405020304" pitchFamily="18" charset="0"/>
              </a:rPr>
              <a:t> des </a:t>
            </a:r>
            <a:r>
              <a:rPr lang="fr-FR" sz="2400" b="1" dirty="0">
                <a:ea typeface="Calibri" panose="020F0502020204030204" pitchFamily="34" charset="0"/>
                <a:cs typeface="Times New Roman" panose="02020603050405020304" pitchFamily="18" charset="0"/>
              </a:rPr>
              <a:t>services</a:t>
            </a:r>
            <a:r>
              <a:rPr lang="fr-FR" sz="2400" dirty="0">
                <a:ea typeface="Calibri" panose="020F0502020204030204" pitchFamily="34" charset="0"/>
                <a:cs typeface="Times New Roman" panose="02020603050405020304" pitchFamily="18" charset="0"/>
              </a:rPr>
              <a:t>  qui soutiennent l’</a:t>
            </a:r>
            <a:r>
              <a:rPr lang="fr-FR" sz="2400" b="1" dirty="0">
                <a:ea typeface="Calibri" panose="020F0502020204030204" pitchFamily="34" charset="0"/>
                <a:cs typeface="Times New Roman" panose="02020603050405020304" pitchFamily="18" charset="0"/>
              </a:rPr>
              <a:t>école</a:t>
            </a:r>
            <a:r>
              <a:rPr lang="fr-FR" sz="2400" dirty="0">
                <a:ea typeface="Calibri" panose="020F0502020204030204" pitchFamily="34" charset="0"/>
                <a:cs typeface="Times New Roman" panose="02020603050405020304" pitchFamily="18" charset="0"/>
              </a:rPr>
              <a:t>, le </a:t>
            </a:r>
            <a:r>
              <a:rPr lang="fr-FR" sz="2400" b="1" dirty="0">
                <a:ea typeface="Calibri" panose="020F0502020204030204" pitchFamily="34" charset="0"/>
                <a:cs typeface="Times New Roman" panose="02020603050405020304" pitchFamily="18" charset="0"/>
              </a:rPr>
              <a:t>travail</a:t>
            </a:r>
            <a:r>
              <a:rPr lang="fr-FR" sz="2400" dirty="0">
                <a:ea typeface="Calibri" panose="020F0502020204030204" pitchFamily="34" charset="0"/>
                <a:cs typeface="Times New Roman" panose="02020603050405020304" pitchFamily="18" charset="0"/>
              </a:rPr>
              <a:t>, le </a:t>
            </a:r>
            <a:r>
              <a:rPr lang="fr-FR" sz="2400" b="1" dirty="0">
                <a:ea typeface="Calibri" panose="020F0502020204030204" pitchFamily="34" charset="0"/>
                <a:cs typeface="Times New Roman" panose="02020603050405020304" pitchFamily="18" charset="0"/>
              </a:rPr>
              <a:t>social</a:t>
            </a:r>
            <a:r>
              <a:rPr lang="fr-FR" sz="2400" dirty="0">
                <a:ea typeface="Calibri" panose="020F0502020204030204" pitchFamily="34" charset="0"/>
                <a:cs typeface="Times New Roman" panose="02020603050405020304" pitchFamily="18" charset="0"/>
              </a:rPr>
              <a:t>, et justement capables de </a:t>
            </a:r>
            <a:r>
              <a:rPr lang="fr-FR" sz="2400" b="1" dirty="0">
                <a:ea typeface="Calibri" panose="020F0502020204030204" pitchFamily="34" charset="0"/>
                <a:cs typeface="Times New Roman" panose="02020603050405020304" pitchFamily="18" charset="0"/>
              </a:rPr>
              <a:t>créer autonomie</a:t>
            </a:r>
            <a:r>
              <a:rPr lang="fr-FR" sz="2400" dirty="0">
                <a:ea typeface="Calibri" panose="020F0502020204030204" pitchFamily="34" charset="0"/>
                <a:cs typeface="Times New Roman" panose="02020603050405020304" pitchFamily="18" charset="0"/>
              </a:rPr>
              <a:t> et </a:t>
            </a:r>
            <a:r>
              <a:rPr lang="fr-FR" sz="2400" b="1" dirty="0">
                <a:ea typeface="Calibri" panose="020F0502020204030204" pitchFamily="34" charset="0"/>
                <a:cs typeface="Times New Roman" panose="02020603050405020304" pitchFamily="18" charset="0"/>
              </a:rPr>
              <a:t>offrir opportunités de développement et d'émancipation</a:t>
            </a:r>
            <a:r>
              <a:rPr lang="it-IT" sz="2400" dirty="0"/>
              <a:t> </a:t>
            </a:r>
          </a:p>
        </p:txBody>
      </p:sp>
      <p:sp>
        <p:nvSpPr>
          <p:cNvPr id="4" name="Rettangolo 3">
            <a:extLst>
              <a:ext uri="{FF2B5EF4-FFF2-40B4-BE49-F238E27FC236}">
                <a16:creationId xmlns:a16="http://schemas.microsoft.com/office/drawing/2014/main" xmlns="" id="{17142D68-8CBB-194B-BB47-F4D4ABED9AC5}"/>
              </a:ext>
            </a:extLst>
          </p:cNvPr>
          <p:cNvSpPr/>
          <p:nvPr/>
        </p:nvSpPr>
        <p:spPr>
          <a:xfrm>
            <a:off x="1219198" y="223905"/>
            <a:ext cx="10030047" cy="1077218"/>
          </a:xfrm>
          <a:prstGeom prst="rect">
            <a:avLst/>
          </a:prstGeom>
        </p:spPr>
        <p:txBody>
          <a:bodyPr wrap="square">
            <a:spAutoFit/>
          </a:bodyPr>
          <a:lstStyle/>
          <a:p>
            <a:r>
              <a:rPr lang="fr-FR" sz="3200" b="1"/>
              <a:t>Quelles nouvelles formes de représentations devrions-nous privilégier dans la littérature, les médias et autres ?</a:t>
            </a:r>
          </a:p>
        </p:txBody>
      </p:sp>
      <p:sp>
        <p:nvSpPr>
          <p:cNvPr id="5" name="Rettangolo 4">
            <a:extLst>
              <a:ext uri="{FF2B5EF4-FFF2-40B4-BE49-F238E27FC236}">
                <a16:creationId xmlns:a16="http://schemas.microsoft.com/office/drawing/2014/main" xmlns="" id="{5722B87B-FD7E-F842-922C-D249028719C0}"/>
              </a:ext>
            </a:extLst>
          </p:cNvPr>
          <p:cNvSpPr/>
          <p:nvPr/>
        </p:nvSpPr>
        <p:spPr>
          <a:xfrm>
            <a:off x="772630" y="5851791"/>
            <a:ext cx="10838119" cy="830997"/>
          </a:xfrm>
          <a:prstGeom prst="rect">
            <a:avLst/>
          </a:prstGeom>
          <a:ln w="25400">
            <a:solidFill>
              <a:schemeClr val="tx1"/>
            </a:solidFill>
          </a:ln>
        </p:spPr>
        <p:txBody>
          <a:bodyPr wrap="square">
            <a:spAutoFit/>
          </a:bodyPr>
          <a:lstStyle/>
          <a:p>
            <a:pPr algn="ctr"/>
            <a:r>
              <a:rPr lang="fr-FR" sz="2400" b="1" dirty="0">
                <a:solidFill>
                  <a:srgbClr val="FF0000"/>
                </a:solidFill>
              </a:rPr>
              <a:t>REPRESENTATIONS PLURALES ET MULTIDIMENSIONNELLES</a:t>
            </a:r>
          </a:p>
          <a:p>
            <a:pPr algn="ctr"/>
            <a:r>
              <a:rPr lang="fr-FR" sz="2400" b="1" dirty="0">
                <a:solidFill>
                  <a:srgbClr val="FF0000"/>
                </a:solidFill>
              </a:rPr>
              <a:t>DES PERSONNES EN SITUATION DE HANDICAP</a:t>
            </a:r>
          </a:p>
        </p:txBody>
      </p:sp>
      <p:sp>
        <p:nvSpPr>
          <p:cNvPr id="6" name="Freccia in giù 18">
            <a:extLst>
              <a:ext uri="{FF2B5EF4-FFF2-40B4-BE49-F238E27FC236}">
                <a16:creationId xmlns:a16="http://schemas.microsoft.com/office/drawing/2014/main" xmlns="" id="{EA09260C-FA0E-B040-BD5C-B4C6E625FF4F}"/>
              </a:ext>
            </a:extLst>
          </p:cNvPr>
          <p:cNvSpPr/>
          <p:nvPr/>
        </p:nvSpPr>
        <p:spPr>
          <a:xfrm>
            <a:off x="6241483" y="5308459"/>
            <a:ext cx="324037" cy="474439"/>
          </a:xfrm>
          <a:prstGeom prst="down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 name="Immagine 6">
            <a:extLst>
              <a:ext uri="{FF2B5EF4-FFF2-40B4-BE49-F238E27FC236}">
                <a16:creationId xmlns:a16="http://schemas.microsoft.com/office/drawing/2014/main" xmlns="" id="{541D01E4-5198-2F48-9E67-550E31AC47D8}"/>
              </a:ext>
            </a:extLst>
          </p:cNvPr>
          <p:cNvPicPr>
            <a:picLocks noChangeAspect="1"/>
          </p:cNvPicPr>
          <p:nvPr/>
        </p:nvPicPr>
        <p:blipFill>
          <a:blip r:embed="rId2"/>
          <a:stretch>
            <a:fillRect/>
          </a:stretch>
        </p:blipFill>
        <p:spPr>
          <a:xfrm>
            <a:off x="8483758" y="1844455"/>
            <a:ext cx="3708242" cy="3052069"/>
          </a:xfrm>
          <a:prstGeom prst="rect">
            <a:avLst/>
          </a:prstGeom>
        </p:spPr>
      </p:pic>
    </p:spTree>
    <p:extLst>
      <p:ext uri="{BB962C8B-B14F-4D97-AF65-F5344CB8AC3E}">
        <p14:creationId xmlns:p14="http://schemas.microsoft.com/office/powerpoint/2010/main" val="4011683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55871DAF-1AA3-DC4B-BD36-FC1C6921D1E9}"/>
              </a:ext>
            </a:extLst>
          </p:cNvPr>
          <p:cNvSpPr/>
          <p:nvPr/>
        </p:nvSpPr>
        <p:spPr>
          <a:xfrm>
            <a:off x="2365126" y="251828"/>
            <a:ext cx="7337073" cy="584775"/>
          </a:xfrm>
          <a:prstGeom prst="rect">
            <a:avLst/>
          </a:prstGeom>
        </p:spPr>
        <p:txBody>
          <a:bodyPr wrap="none">
            <a:spAutoFit/>
          </a:bodyPr>
          <a:lstStyle/>
          <a:p>
            <a:pPr algn="ctr"/>
            <a:r>
              <a:rPr lang="fr-FR" sz="3200" b="1" dirty="0"/>
              <a:t>Vers une Culture et une Société Inclusives </a:t>
            </a:r>
          </a:p>
        </p:txBody>
      </p:sp>
      <p:sp>
        <p:nvSpPr>
          <p:cNvPr id="3" name="Rettangolo 2">
            <a:extLst>
              <a:ext uri="{FF2B5EF4-FFF2-40B4-BE49-F238E27FC236}">
                <a16:creationId xmlns:a16="http://schemas.microsoft.com/office/drawing/2014/main" xmlns="" id="{7E4384DC-23CB-8342-AC09-B34D252EC8B8}"/>
              </a:ext>
            </a:extLst>
          </p:cNvPr>
          <p:cNvSpPr/>
          <p:nvPr/>
        </p:nvSpPr>
        <p:spPr>
          <a:xfrm>
            <a:off x="182556" y="1119506"/>
            <a:ext cx="8336975" cy="5738494"/>
          </a:xfrm>
          <a:prstGeom prst="rect">
            <a:avLst/>
          </a:prstGeom>
        </p:spPr>
        <p:txBody>
          <a:bodyPr wrap="square">
            <a:spAutoFit/>
          </a:bodyPr>
          <a:lstStyle/>
          <a:p>
            <a:pPr marL="342900" lvl="0" indent="-342900" algn="just">
              <a:lnSpc>
                <a:spcPct val="150000"/>
              </a:lnSpc>
              <a:spcAft>
                <a:spcPts val="600"/>
              </a:spcAft>
              <a:buFont typeface="Symbol" pitchFamily="2" charset="2"/>
              <a:buChar char=""/>
            </a:pPr>
            <a:r>
              <a:rPr lang="fr-FR" sz="2000" b="1" dirty="0">
                <a:latin typeface="Calibri" panose="020F0502020204030204" pitchFamily="34" charset="0"/>
                <a:ea typeface="Calibri" panose="020F0502020204030204" pitchFamily="34" charset="0"/>
                <a:cs typeface="Times New Roman" panose="02020603050405020304" pitchFamily="18" charset="0"/>
              </a:rPr>
              <a:t>Transformation des contextes préexistants</a:t>
            </a:r>
            <a:r>
              <a:rPr lang="fr-FR" sz="2000" dirty="0">
                <a:latin typeface="Calibri" panose="020F0502020204030204" pitchFamily="34" charset="0"/>
                <a:ea typeface="Calibri" panose="020F0502020204030204" pitchFamily="34" charset="0"/>
                <a:cs typeface="Times New Roman" panose="02020603050405020304" pitchFamily="18" charset="0"/>
              </a:rPr>
              <a:t> afin que la personne en situation de handicap ne doit pas demander d'être accueilli dans les différents dimensions existentielles au sein de la société (de Anna, 2014, 2016 ; </a:t>
            </a:r>
            <a:r>
              <a:rPr lang="fr-FR" sz="2000" dirty="0" err="1">
                <a:latin typeface="Calibri" panose="020F0502020204030204" pitchFamily="34" charset="0"/>
                <a:ea typeface="Calibri" panose="020F0502020204030204" pitchFamily="34" charset="0"/>
                <a:cs typeface="Times New Roman" panose="02020603050405020304" pitchFamily="18" charset="0"/>
              </a:rPr>
              <a:t>Gardou</a:t>
            </a:r>
            <a:r>
              <a:rPr lang="fr-FR" sz="2000" dirty="0">
                <a:latin typeface="Calibri" panose="020F0502020204030204" pitchFamily="34" charset="0"/>
                <a:ea typeface="Calibri" panose="020F0502020204030204" pitchFamily="34" charset="0"/>
                <a:cs typeface="Times New Roman" panose="02020603050405020304" pitchFamily="18" charset="0"/>
              </a:rPr>
              <a:t>, 2012);</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600"/>
              </a:spcAft>
              <a:buFont typeface="Symbol" pitchFamily="2" charset="2"/>
              <a:buChar char=""/>
            </a:pPr>
            <a:r>
              <a:rPr lang="fr-FR" sz="2000" b="1" dirty="0">
                <a:latin typeface="Calibri" panose="020F0502020204030204" pitchFamily="34" charset="0"/>
                <a:ea typeface="Calibri" panose="020F0502020204030204" pitchFamily="34" charset="0"/>
                <a:cs typeface="Times New Roman" panose="02020603050405020304" pitchFamily="18" charset="0"/>
              </a:rPr>
              <a:t>Autodétermination</a:t>
            </a:r>
            <a:r>
              <a:rPr lang="fr-FR" sz="2000" dirty="0">
                <a:latin typeface="Calibri" panose="020F0502020204030204" pitchFamily="34" charset="0"/>
                <a:ea typeface="Calibri" panose="020F0502020204030204" pitchFamily="34" charset="0"/>
                <a:cs typeface="Times New Roman" panose="02020603050405020304" pitchFamily="18" charset="0"/>
              </a:rPr>
              <a:t> et </a:t>
            </a:r>
            <a:r>
              <a:rPr lang="fr-FR" sz="2000" b="1" dirty="0">
                <a:latin typeface="Calibri" panose="020F0502020204030204" pitchFamily="34" charset="0"/>
                <a:ea typeface="Calibri" panose="020F0502020204030204" pitchFamily="34" charset="0"/>
                <a:cs typeface="Times New Roman" panose="02020603050405020304" pitchFamily="18" charset="0"/>
              </a:rPr>
              <a:t>participation active</a:t>
            </a:r>
            <a:r>
              <a:rPr lang="fr-FR" sz="2000" dirty="0">
                <a:latin typeface="Calibri" panose="020F0502020204030204" pitchFamily="34" charset="0"/>
                <a:ea typeface="Calibri" panose="020F0502020204030204" pitchFamily="34" charset="0"/>
                <a:cs typeface="Times New Roman" panose="02020603050405020304" pitchFamily="18" charset="0"/>
              </a:rPr>
              <a:t> de la personne comme possibilité de </a:t>
            </a:r>
            <a:r>
              <a:rPr lang="fr-FR" sz="2000" i="1" dirty="0">
                <a:solidFill>
                  <a:srgbClr val="000000"/>
                </a:solidFill>
                <a:latin typeface="Calibri" panose="020F0502020204030204" pitchFamily="34" charset="0"/>
                <a:ea typeface="Calibri" panose="020F0502020204030204" pitchFamily="34" charset="0"/>
                <a:cs typeface="Times New Roman" panose="02020603050405020304" pitchFamily="18" charset="0"/>
              </a:rPr>
              <a:t>mettre en œuvre </a:t>
            </a:r>
            <a:r>
              <a:rPr lang="fr-FR" sz="2000" dirty="0">
                <a:latin typeface="Calibri" panose="020F0502020204030204" pitchFamily="34" charset="0"/>
                <a:ea typeface="Calibri" panose="020F0502020204030204" pitchFamily="34" charset="0"/>
                <a:cs typeface="Times New Roman" panose="02020603050405020304" pitchFamily="18" charset="0"/>
              </a:rPr>
              <a:t>ses choix pour le développement de son projet de vie ;</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600"/>
              </a:spcAft>
              <a:buFont typeface="Symbol" pitchFamily="2" charset="2"/>
              <a:buChar char=""/>
            </a:pPr>
            <a:r>
              <a:rPr lang="fr-FR" sz="2000" b="1" dirty="0">
                <a:latin typeface="Calibri" panose="020F0502020204030204" pitchFamily="34" charset="0"/>
                <a:ea typeface="Calibri" panose="020F0502020204030204" pitchFamily="34" charset="0"/>
                <a:cs typeface="Times New Roman" panose="02020603050405020304" pitchFamily="18" charset="0"/>
              </a:rPr>
              <a:t>Réciprocité </a:t>
            </a:r>
            <a:r>
              <a:rPr lang="fr-FR" sz="2000" dirty="0">
                <a:latin typeface="Calibri" panose="020F0502020204030204" pitchFamily="34" charset="0"/>
                <a:ea typeface="Calibri" panose="020F0502020204030204" pitchFamily="34" charset="0"/>
                <a:cs typeface="Times New Roman" panose="02020603050405020304" pitchFamily="18" charset="0"/>
              </a:rPr>
              <a:t>comme opportunité pour la personne de contribuer en manier active au développement de la société d’appartenance comme acteur et donc comme membre active et pas comme membre qu’en étant en situation de handicap, est nécessairement une personne invalide, à assister et que ne peut pas décider de ce dont elle a besoin</a:t>
            </a:r>
            <a:endParaRPr lang="it-IT" sz="2000" dirty="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4" name="Immagine 3">
            <a:extLst>
              <a:ext uri="{FF2B5EF4-FFF2-40B4-BE49-F238E27FC236}">
                <a16:creationId xmlns:a16="http://schemas.microsoft.com/office/drawing/2014/main" xmlns="" id="{4710F0C7-B526-0945-B59A-2FB7A6C1222F}"/>
              </a:ext>
            </a:extLst>
          </p:cNvPr>
          <p:cNvPicPr>
            <a:picLocks noChangeAspect="1"/>
          </p:cNvPicPr>
          <p:nvPr/>
        </p:nvPicPr>
        <p:blipFill>
          <a:blip r:embed="rId2"/>
          <a:stretch>
            <a:fillRect/>
          </a:stretch>
        </p:blipFill>
        <p:spPr>
          <a:xfrm>
            <a:off x="9233210" y="4690099"/>
            <a:ext cx="2958790" cy="2167901"/>
          </a:xfrm>
          <a:prstGeom prst="rect">
            <a:avLst/>
          </a:prstGeom>
        </p:spPr>
      </p:pic>
      <p:pic>
        <p:nvPicPr>
          <p:cNvPr id="5" name="Immagine 4">
            <a:extLst>
              <a:ext uri="{FF2B5EF4-FFF2-40B4-BE49-F238E27FC236}">
                <a16:creationId xmlns:a16="http://schemas.microsoft.com/office/drawing/2014/main" xmlns="" id="{59024D25-38AF-4348-B1A5-6B6D641F7C67}"/>
              </a:ext>
            </a:extLst>
          </p:cNvPr>
          <p:cNvPicPr>
            <a:picLocks noChangeAspect="1"/>
          </p:cNvPicPr>
          <p:nvPr/>
        </p:nvPicPr>
        <p:blipFill>
          <a:blip r:embed="rId3"/>
          <a:stretch>
            <a:fillRect/>
          </a:stretch>
        </p:blipFill>
        <p:spPr>
          <a:xfrm>
            <a:off x="9242446" y="1360453"/>
            <a:ext cx="2949554" cy="3046743"/>
          </a:xfrm>
          <a:prstGeom prst="rect">
            <a:avLst/>
          </a:prstGeom>
        </p:spPr>
      </p:pic>
    </p:spTree>
    <p:extLst>
      <p:ext uri="{BB962C8B-B14F-4D97-AF65-F5344CB8AC3E}">
        <p14:creationId xmlns:p14="http://schemas.microsoft.com/office/powerpoint/2010/main" val="20381730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21353" y="85193"/>
            <a:ext cx="11334307" cy="926976"/>
          </a:xfrm>
        </p:spPr>
        <p:txBody>
          <a:bodyPr>
            <a:noAutofit/>
          </a:bodyPr>
          <a:lstStyle/>
          <a:p>
            <a:pPr algn="ctr"/>
            <a:r>
              <a:rPr lang="fr-FR" sz="3200" b="1" dirty="0">
                <a:latin typeface="+mn-lt"/>
              </a:rPr>
              <a:t>Représentations sociales comme outil pédagogique</a:t>
            </a:r>
            <a:br>
              <a:rPr lang="fr-FR" sz="3200" b="1" dirty="0">
                <a:latin typeface="+mn-lt"/>
              </a:rPr>
            </a:br>
            <a:r>
              <a:rPr lang="fr-FR" sz="3200" b="1" dirty="0">
                <a:latin typeface="+mn-lt"/>
              </a:rPr>
              <a:t>et didactique d’inclusion</a:t>
            </a:r>
          </a:p>
        </p:txBody>
      </p:sp>
      <p:sp>
        <p:nvSpPr>
          <p:cNvPr id="7" name="Titolo 1"/>
          <p:cNvSpPr txBox="1">
            <a:spLocks/>
          </p:cNvSpPr>
          <p:nvPr/>
        </p:nvSpPr>
        <p:spPr>
          <a:xfrm>
            <a:off x="1171346" y="1312755"/>
            <a:ext cx="9610068" cy="864096"/>
          </a:xfrm>
          <a:prstGeom prst="rect">
            <a:avLst/>
          </a:prstGeom>
          <a:ln w="25400">
            <a:solidFill>
              <a:srgbClr val="FF0000"/>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800" b="1" dirty="0">
                <a:latin typeface="+mn-lt"/>
              </a:rPr>
              <a:t>CONSTRUCTION DE NOUVEAUX MODÈLES D'INTERPRÉTATION DU HANDICAP ET DE LA DIVERSITÉ</a:t>
            </a:r>
          </a:p>
        </p:txBody>
      </p:sp>
      <p:grpSp>
        <p:nvGrpSpPr>
          <p:cNvPr id="3" name="Gruppo 2"/>
          <p:cNvGrpSpPr/>
          <p:nvPr/>
        </p:nvGrpSpPr>
        <p:grpSpPr>
          <a:xfrm>
            <a:off x="1738506" y="2279554"/>
            <a:ext cx="9779194" cy="1841514"/>
            <a:chOff x="107504" y="1901396"/>
            <a:chExt cx="9503169" cy="1841514"/>
          </a:xfrm>
        </p:grpSpPr>
        <p:sp>
          <p:nvSpPr>
            <p:cNvPr id="5" name="Freccia a destra 4"/>
            <p:cNvSpPr/>
            <p:nvPr/>
          </p:nvSpPr>
          <p:spPr>
            <a:xfrm rot="7249058">
              <a:off x="3167844" y="2038174"/>
              <a:ext cx="504056" cy="288032"/>
            </a:xfrm>
            <a:prstGeom prst="right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itolo 1"/>
            <p:cNvSpPr txBox="1">
              <a:spLocks/>
            </p:cNvSpPr>
            <p:nvPr/>
          </p:nvSpPr>
          <p:spPr>
            <a:xfrm>
              <a:off x="107504" y="2396023"/>
              <a:ext cx="4140460" cy="1224136"/>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fr-FR" sz="2400"/>
            </a:p>
          </p:txBody>
        </p:sp>
        <p:sp>
          <p:nvSpPr>
            <p:cNvPr id="15" name="Freccia a destra 14"/>
            <p:cNvSpPr/>
            <p:nvPr/>
          </p:nvSpPr>
          <p:spPr>
            <a:xfrm rot="3506171">
              <a:off x="4932810" y="2009408"/>
              <a:ext cx="504056" cy="288032"/>
            </a:xfrm>
            <a:prstGeom prst="right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Titolo 1"/>
            <p:cNvSpPr txBox="1">
              <a:spLocks/>
            </p:cNvSpPr>
            <p:nvPr/>
          </p:nvSpPr>
          <p:spPr>
            <a:xfrm>
              <a:off x="5470213" y="2230742"/>
              <a:ext cx="4140460" cy="1512168"/>
            </a:xfrm>
            <a:prstGeom prst="rect">
              <a:avLst/>
            </a:prstGeom>
            <a:ln>
              <a:solidFill>
                <a:schemeClr val="tx1"/>
              </a:solidFill>
            </a:ln>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1800" b="1">
                  <a:latin typeface="+mn-lt"/>
                </a:rPr>
                <a:t>Exemples de réalités vécues pour traiter de sujets et de thèmes complexes</a:t>
              </a:r>
            </a:p>
            <a:p>
              <a:r>
                <a:rPr lang="fr-FR" sz="1800" b="1">
                  <a:latin typeface="+mn-lt"/>
                </a:rPr>
                <a:t>liées au handicap et à l'inclusion</a:t>
              </a:r>
            </a:p>
          </p:txBody>
        </p:sp>
      </p:grpSp>
      <p:grpSp>
        <p:nvGrpSpPr>
          <p:cNvPr id="4" name="Gruppo 3"/>
          <p:cNvGrpSpPr/>
          <p:nvPr/>
        </p:nvGrpSpPr>
        <p:grpSpPr>
          <a:xfrm>
            <a:off x="1966224" y="3328979"/>
            <a:ext cx="7852002" cy="1716743"/>
            <a:chOff x="415278" y="3310030"/>
            <a:chExt cx="7852002" cy="1716743"/>
          </a:xfrm>
        </p:grpSpPr>
        <p:sp>
          <p:nvSpPr>
            <p:cNvPr id="6" name="Titolo 1"/>
            <p:cNvSpPr txBox="1">
              <a:spLocks/>
            </p:cNvSpPr>
            <p:nvPr/>
          </p:nvSpPr>
          <p:spPr>
            <a:xfrm>
              <a:off x="415278" y="4328610"/>
              <a:ext cx="7852002" cy="698163"/>
            </a:xfrm>
            <a:prstGeom prst="rect">
              <a:avLst/>
            </a:prstGeom>
            <a:ln w="25400">
              <a:solidFill>
                <a:schemeClr val="tx1"/>
              </a:solidFill>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fr-FR" sz="2400" b="1" dirty="0">
                  <a:solidFill>
                    <a:srgbClr val="FF0000"/>
                  </a:solidFill>
                  <a:latin typeface="+mn-lt"/>
                </a:rPr>
                <a:t>RECONNAÎTRE LA DIVERSITÉ</a:t>
              </a:r>
            </a:p>
            <a:p>
              <a:r>
                <a:rPr lang="fr-FR" sz="2400" b="1" dirty="0">
                  <a:solidFill>
                    <a:srgbClr val="FF0000"/>
                  </a:solidFill>
                  <a:latin typeface="+mn-lt"/>
                </a:rPr>
                <a:t>COMME PRINCIPE EDUCATIF ET FORMATIF</a:t>
              </a:r>
            </a:p>
          </p:txBody>
        </p:sp>
        <p:sp>
          <p:nvSpPr>
            <p:cNvPr id="14" name="Freccia tridirezionale 13"/>
            <p:cNvSpPr/>
            <p:nvPr/>
          </p:nvSpPr>
          <p:spPr>
            <a:xfrm rot="10800000">
              <a:off x="3752966" y="3310030"/>
              <a:ext cx="1187362" cy="648069"/>
            </a:xfrm>
            <a:prstGeom prst="leftRightUp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sp>
        <p:nvSpPr>
          <p:cNvPr id="8" name="Rettangolo 7"/>
          <p:cNvSpPr/>
          <p:nvPr/>
        </p:nvSpPr>
        <p:spPr>
          <a:xfrm>
            <a:off x="714470" y="2608900"/>
            <a:ext cx="4064172" cy="1477328"/>
          </a:xfrm>
          <a:prstGeom prst="rect">
            <a:avLst/>
          </a:prstGeom>
          <a:ln>
            <a:solidFill>
              <a:schemeClr val="tx1"/>
            </a:solidFill>
          </a:ln>
        </p:spPr>
        <p:txBody>
          <a:bodyPr wrap="square">
            <a:spAutoFit/>
          </a:bodyPr>
          <a:lstStyle/>
          <a:p>
            <a:r>
              <a:rPr lang="fr-FR" b="1"/>
              <a:t>Prise en compte des spécificités, de la diversité et des différents enjeux culturels, personnels et sociaux afin de favoriser le développement de l'éducation pour tous </a:t>
            </a:r>
            <a:r>
              <a:rPr lang="fr-FR"/>
              <a:t>(de Anna, 1998)</a:t>
            </a:r>
          </a:p>
        </p:txBody>
      </p:sp>
      <p:pic>
        <p:nvPicPr>
          <p:cNvPr id="17" name="Immagine 16"/>
          <p:cNvPicPr>
            <a:picLocks noChangeAspect="1"/>
          </p:cNvPicPr>
          <p:nvPr/>
        </p:nvPicPr>
        <p:blipFill>
          <a:blip r:embed="rId2"/>
          <a:stretch>
            <a:fillRect/>
          </a:stretch>
        </p:blipFill>
        <p:spPr>
          <a:xfrm>
            <a:off x="1397821" y="5599499"/>
            <a:ext cx="9202814" cy="1246424"/>
          </a:xfrm>
          <a:prstGeom prst="rect">
            <a:avLst/>
          </a:prstGeom>
        </p:spPr>
      </p:pic>
    </p:spTree>
    <p:extLst>
      <p:ext uri="{BB962C8B-B14F-4D97-AF65-F5344CB8AC3E}">
        <p14:creationId xmlns:p14="http://schemas.microsoft.com/office/powerpoint/2010/main" val="6983946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cdn-1.nonsolocultura.it/o/orig/magritte-le-migliori-opere_4f82c61b530d90f1f21084869d08ebfa.jpg">
            <a:hlinkClick r:id="rId2"/>
          </p:cNvPr>
          <p:cNvPicPr>
            <a:picLocks noChangeAspect="1" noChangeArrowheads="1"/>
          </p:cNvPicPr>
          <p:nvPr/>
        </p:nvPicPr>
        <p:blipFill>
          <a:blip r:embed="rId3" cstate="print"/>
          <a:srcRect/>
          <a:stretch>
            <a:fillRect/>
          </a:stretch>
        </p:blipFill>
        <p:spPr bwMode="auto">
          <a:xfrm>
            <a:off x="2323123" y="912869"/>
            <a:ext cx="7416722" cy="4939171"/>
          </a:xfrm>
          <a:prstGeom prst="rect">
            <a:avLst/>
          </a:prstGeom>
          <a:noFill/>
        </p:spPr>
      </p:pic>
      <p:sp>
        <p:nvSpPr>
          <p:cNvPr id="4" name="Titolo 1">
            <a:extLst>
              <a:ext uri="{FF2B5EF4-FFF2-40B4-BE49-F238E27FC236}">
                <a16:creationId xmlns:a16="http://schemas.microsoft.com/office/drawing/2014/main" xmlns="" id="{B7484891-C43A-EC4B-8B21-7B29931655E7}"/>
              </a:ext>
            </a:extLst>
          </p:cNvPr>
          <p:cNvSpPr txBox="1">
            <a:spLocks/>
          </p:cNvSpPr>
          <p:nvPr/>
        </p:nvSpPr>
        <p:spPr>
          <a:xfrm>
            <a:off x="364331" y="212784"/>
            <a:ext cx="11334307" cy="92697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dirty="0">
                <a:latin typeface="+mn-lt"/>
              </a:rPr>
              <a:t>Dépasser la suprématie des signifiants sur les significations</a:t>
            </a:r>
          </a:p>
        </p:txBody>
      </p:sp>
      <p:sp>
        <p:nvSpPr>
          <p:cNvPr id="5" name="Titolo 1">
            <a:extLst>
              <a:ext uri="{FF2B5EF4-FFF2-40B4-BE49-F238E27FC236}">
                <a16:creationId xmlns:a16="http://schemas.microsoft.com/office/drawing/2014/main" xmlns="" id="{3C402462-04ED-6447-AECA-ED125A1EB5AF}"/>
              </a:ext>
            </a:extLst>
          </p:cNvPr>
          <p:cNvSpPr txBox="1">
            <a:spLocks/>
          </p:cNvSpPr>
          <p:nvPr/>
        </p:nvSpPr>
        <p:spPr>
          <a:xfrm>
            <a:off x="364330" y="5931024"/>
            <a:ext cx="11334307" cy="92697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fr-FR" sz="3200" b="1" dirty="0">
                <a:latin typeface="+mn-lt"/>
              </a:rPr>
              <a:t>Merci de votre attention</a:t>
            </a:r>
          </a:p>
          <a:p>
            <a:pPr algn="ctr"/>
            <a:r>
              <a:rPr lang="fr-FR" sz="2000" b="1" dirty="0">
                <a:latin typeface="+mn-lt"/>
                <a:hlinkClick r:id="rId4"/>
              </a:rPr>
              <a:t>alessio.covelli@uniroma4.it</a:t>
            </a:r>
            <a:r>
              <a:rPr lang="fr-FR" sz="2000" b="1" dirty="0">
                <a:latin typeface="+mn-lt"/>
              </a:rPr>
              <a:t> </a:t>
            </a:r>
          </a:p>
        </p:txBody>
      </p:sp>
    </p:spTree>
    <p:extLst>
      <p:ext uri="{BB962C8B-B14F-4D97-AF65-F5344CB8AC3E}">
        <p14:creationId xmlns:p14="http://schemas.microsoft.com/office/powerpoint/2010/main" val="17152534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xmlns="" id="{6765B2C4-93D7-6844-9480-3BCA1C03B616}"/>
              </a:ext>
            </a:extLst>
          </p:cNvPr>
          <p:cNvPicPr>
            <a:picLocks noChangeAspect="1"/>
          </p:cNvPicPr>
          <p:nvPr/>
        </p:nvPicPr>
        <p:blipFill>
          <a:blip r:embed="rId2"/>
          <a:stretch>
            <a:fillRect/>
          </a:stretch>
        </p:blipFill>
        <p:spPr>
          <a:xfrm>
            <a:off x="7620000" y="1356568"/>
            <a:ext cx="4572000" cy="4572000"/>
          </a:xfrm>
          <a:prstGeom prst="rect">
            <a:avLst/>
          </a:prstGeom>
        </p:spPr>
      </p:pic>
      <p:sp>
        <p:nvSpPr>
          <p:cNvPr id="4" name="Rettangolo 3">
            <a:extLst>
              <a:ext uri="{FF2B5EF4-FFF2-40B4-BE49-F238E27FC236}">
                <a16:creationId xmlns:a16="http://schemas.microsoft.com/office/drawing/2014/main" xmlns="" id="{4961A218-36FB-2B44-9B3F-F60E2DF1329D}"/>
              </a:ext>
            </a:extLst>
          </p:cNvPr>
          <p:cNvSpPr/>
          <p:nvPr/>
        </p:nvSpPr>
        <p:spPr>
          <a:xfrm>
            <a:off x="392070" y="1652343"/>
            <a:ext cx="8054505" cy="3980449"/>
          </a:xfrm>
          <a:prstGeom prst="rect">
            <a:avLst/>
          </a:prstGeom>
        </p:spPr>
        <p:txBody>
          <a:bodyPr wrap="square">
            <a:spAutoFit/>
          </a:bodyPr>
          <a:lstStyle/>
          <a:p>
            <a:pPr marL="457200" lvl="0" indent="-457200" algn="just">
              <a:lnSpc>
                <a:spcPct val="150000"/>
              </a:lnSpc>
              <a:spcAft>
                <a:spcPts val="600"/>
              </a:spcAft>
              <a:buFont typeface="+mj-lt"/>
              <a:buAutoNum type="arabicPeriod"/>
            </a:pPr>
            <a:r>
              <a:rPr lang="fr-FR" sz="2800" b="1" dirty="0">
                <a:latin typeface="Calibri" panose="020F0502020204030204" pitchFamily="34" charset="0"/>
                <a:ea typeface="Calibri" panose="020F0502020204030204" pitchFamily="34" charset="0"/>
                <a:cs typeface="Times New Roman" panose="02020603050405020304" pitchFamily="18" charset="0"/>
              </a:rPr>
              <a:t>Comment se départir des représentations ségrégatives ?</a:t>
            </a:r>
          </a:p>
          <a:p>
            <a:pPr marL="457200" indent="-457200" algn="just">
              <a:lnSpc>
                <a:spcPct val="150000"/>
              </a:lnSpc>
              <a:spcAft>
                <a:spcPts val="600"/>
              </a:spcAft>
              <a:buFont typeface="+mj-lt"/>
              <a:buAutoNum type="arabicPeriod"/>
            </a:pPr>
            <a:r>
              <a:rPr lang="fr-FR" sz="2800" b="1" dirty="0">
                <a:latin typeface="Calibri" panose="020F0502020204030204" pitchFamily="34" charset="0"/>
                <a:ea typeface="Calibri" panose="020F0502020204030204" pitchFamily="34" charset="0"/>
                <a:cs typeface="Times New Roman" panose="02020603050405020304" pitchFamily="18" charset="0"/>
              </a:rPr>
              <a:t>Comment la prise en compte du handicap au sein de ces différentes expressions peut favoriser une diffusion de la culture de la diversité dans toutes les composantes de la société ?</a:t>
            </a:r>
          </a:p>
        </p:txBody>
      </p:sp>
      <p:sp>
        <p:nvSpPr>
          <p:cNvPr id="2" name="Rettangolo 1">
            <a:extLst>
              <a:ext uri="{FF2B5EF4-FFF2-40B4-BE49-F238E27FC236}">
                <a16:creationId xmlns:a16="http://schemas.microsoft.com/office/drawing/2014/main" xmlns="" id="{E003C23E-9C4D-2742-A573-7EE78B8C7FC5}"/>
              </a:ext>
            </a:extLst>
          </p:cNvPr>
          <p:cNvSpPr/>
          <p:nvPr/>
        </p:nvSpPr>
        <p:spPr>
          <a:xfrm>
            <a:off x="392070" y="61128"/>
            <a:ext cx="10817817" cy="1077218"/>
          </a:xfrm>
          <a:prstGeom prst="rect">
            <a:avLst/>
          </a:prstGeom>
        </p:spPr>
        <p:txBody>
          <a:bodyPr wrap="square">
            <a:spAutoFit/>
          </a:bodyPr>
          <a:lstStyle/>
          <a:p>
            <a:pPr algn="ctr"/>
            <a:r>
              <a:rPr lang="it-IT" sz="3200" b="1" dirty="0" err="1"/>
              <a:t>Éducation</a:t>
            </a:r>
            <a:r>
              <a:rPr lang="it-IT" sz="3200" b="1" dirty="0"/>
              <a:t> inclusive : </a:t>
            </a:r>
            <a:r>
              <a:rPr lang="it-IT" sz="3200" b="1" dirty="0" err="1"/>
              <a:t>vers</a:t>
            </a:r>
            <a:r>
              <a:rPr lang="it-IT" sz="3200" b="1" dirty="0"/>
              <a:t> quelle </a:t>
            </a:r>
            <a:r>
              <a:rPr lang="it-IT" sz="3200" b="1" dirty="0" err="1"/>
              <a:t>mutation</a:t>
            </a:r>
            <a:endParaRPr lang="it-IT" sz="3200" b="1" dirty="0"/>
          </a:p>
          <a:p>
            <a:pPr algn="ctr"/>
            <a:r>
              <a:rPr lang="it-IT" sz="3200" b="1" dirty="0" err="1"/>
              <a:t>des</a:t>
            </a:r>
            <a:r>
              <a:rPr lang="it-IT" sz="3200" b="1" dirty="0"/>
              <a:t> </a:t>
            </a:r>
            <a:r>
              <a:rPr lang="it-IT" sz="3200" b="1" dirty="0" err="1"/>
              <a:t>représentations</a:t>
            </a:r>
            <a:r>
              <a:rPr lang="it-IT" sz="3200" b="1" dirty="0"/>
              <a:t> </a:t>
            </a:r>
            <a:r>
              <a:rPr lang="it-IT" sz="3200" b="1" dirty="0" err="1"/>
              <a:t>sociales</a:t>
            </a:r>
            <a:r>
              <a:rPr lang="it-IT" sz="3200" b="1" dirty="0"/>
              <a:t> ?</a:t>
            </a:r>
            <a:endParaRPr lang="it-IT" sz="3200" b="1" dirty="0">
              <a:effectLst/>
            </a:endParaRPr>
          </a:p>
        </p:txBody>
      </p:sp>
    </p:spTree>
    <p:extLst>
      <p:ext uri="{BB962C8B-B14F-4D97-AF65-F5344CB8AC3E}">
        <p14:creationId xmlns:p14="http://schemas.microsoft.com/office/powerpoint/2010/main" val="3630037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041992" y="30054"/>
            <a:ext cx="10806103" cy="1143000"/>
          </a:xfrm>
        </p:spPr>
        <p:txBody>
          <a:bodyPr>
            <a:noAutofit/>
          </a:bodyPr>
          <a:lstStyle/>
          <a:p>
            <a:r>
              <a:rPr lang="fr-FR" sz="3200" b="1" dirty="0">
                <a:latin typeface="+mn-lt"/>
              </a:rPr>
              <a:t>Société et Education Inclusives par l’Education à la Différence</a:t>
            </a:r>
          </a:p>
        </p:txBody>
      </p:sp>
      <p:sp>
        <p:nvSpPr>
          <p:cNvPr id="7" name="CasellaDiTesto 6"/>
          <p:cNvSpPr txBox="1"/>
          <p:nvPr/>
        </p:nvSpPr>
        <p:spPr>
          <a:xfrm>
            <a:off x="7911735" y="3636595"/>
            <a:ext cx="2592288" cy="923330"/>
          </a:xfrm>
          <a:prstGeom prst="rect">
            <a:avLst/>
          </a:prstGeom>
          <a:noFill/>
          <a:ln>
            <a:solidFill>
              <a:srgbClr val="FF0000"/>
            </a:solidFill>
          </a:ln>
        </p:spPr>
        <p:txBody>
          <a:bodyPr wrap="square" rtlCol="0">
            <a:spAutoFit/>
          </a:bodyPr>
          <a:lstStyle>
            <a:defPPr>
              <a:defRPr lang="it-IT"/>
            </a:defPPr>
            <a:lvl1pPr algn="ctr">
              <a:defRPr b="1"/>
            </a:lvl1pPr>
          </a:lstStyle>
          <a:p>
            <a:r>
              <a:rPr lang="fr-FR" dirty="0"/>
              <a:t>Itinéraire existentiel, éducatif et formatif des élèves</a:t>
            </a:r>
          </a:p>
        </p:txBody>
      </p:sp>
      <p:sp>
        <p:nvSpPr>
          <p:cNvPr id="8" name="CasellaDiTesto 7"/>
          <p:cNvSpPr txBox="1"/>
          <p:nvPr/>
        </p:nvSpPr>
        <p:spPr>
          <a:xfrm>
            <a:off x="4879324" y="3773752"/>
            <a:ext cx="2088231" cy="369332"/>
          </a:xfrm>
          <a:prstGeom prst="rect">
            <a:avLst/>
          </a:prstGeom>
          <a:noFill/>
          <a:ln>
            <a:solidFill>
              <a:srgbClr val="FF0000"/>
            </a:solidFill>
          </a:ln>
        </p:spPr>
        <p:txBody>
          <a:bodyPr wrap="square" rtlCol="0">
            <a:spAutoFit/>
          </a:bodyPr>
          <a:lstStyle>
            <a:defPPr>
              <a:defRPr lang="it-IT"/>
            </a:defPPr>
            <a:lvl1pPr algn="ctr">
              <a:defRPr b="1"/>
            </a:lvl1pPr>
          </a:lstStyle>
          <a:p>
            <a:r>
              <a:rPr lang="fr-FR"/>
              <a:t>CONSCIENTISATION </a:t>
            </a:r>
          </a:p>
        </p:txBody>
      </p:sp>
      <p:sp>
        <p:nvSpPr>
          <p:cNvPr id="13" name="Freccia tridirezionale 12"/>
          <p:cNvSpPr/>
          <p:nvPr/>
        </p:nvSpPr>
        <p:spPr>
          <a:xfrm rot="10800000">
            <a:off x="4007769" y="1913919"/>
            <a:ext cx="720080" cy="514797"/>
          </a:xfrm>
          <a:prstGeom prst="leftRightUp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Freccia tridirezionale 13"/>
          <p:cNvSpPr/>
          <p:nvPr/>
        </p:nvSpPr>
        <p:spPr>
          <a:xfrm rot="10800000">
            <a:off x="7104112" y="1913920"/>
            <a:ext cx="720080" cy="514797"/>
          </a:xfrm>
          <a:prstGeom prst="leftRightUp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nvGrpSpPr>
          <p:cNvPr id="3" name="Gruppo 2">
            <a:extLst>
              <a:ext uri="{FF2B5EF4-FFF2-40B4-BE49-F238E27FC236}">
                <a16:creationId xmlns:a16="http://schemas.microsoft.com/office/drawing/2014/main" xmlns="" id="{B4100660-A1E0-694F-9F67-4BFCFBD45409}"/>
              </a:ext>
            </a:extLst>
          </p:cNvPr>
          <p:cNvGrpSpPr/>
          <p:nvPr/>
        </p:nvGrpSpPr>
        <p:grpSpPr>
          <a:xfrm>
            <a:off x="742632" y="1173054"/>
            <a:ext cx="10598727" cy="4517769"/>
            <a:chOff x="742632" y="1484784"/>
            <a:chExt cx="10598727" cy="4517769"/>
          </a:xfrm>
        </p:grpSpPr>
        <p:sp>
          <p:nvSpPr>
            <p:cNvPr id="4" name="Rettangolo 3"/>
            <p:cNvSpPr/>
            <p:nvPr/>
          </p:nvSpPr>
          <p:spPr>
            <a:xfrm>
              <a:off x="1775521" y="1484784"/>
              <a:ext cx="8712968" cy="523220"/>
            </a:xfrm>
            <a:prstGeom prst="rect">
              <a:avLst/>
            </a:prstGeom>
          </p:spPr>
          <p:txBody>
            <a:bodyPr wrap="square">
              <a:spAutoFit/>
            </a:bodyPr>
            <a:lstStyle/>
            <a:p>
              <a:r>
                <a:rPr lang="it-IT" sz="2800" b="1" dirty="0">
                  <a:solidFill>
                    <a:srgbClr val="FF0000"/>
                  </a:solidFill>
                </a:rPr>
                <a:t>   CULTURE		           ECOLE	                       PERSONNE</a:t>
              </a:r>
            </a:p>
          </p:txBody>
        </p:sp>
        <p:sp>
          <p:nvSpPr>
            <p:cNvPr id="9" name="CasellaDiTesto 8"/>
            <p:cNvSpPr txBox="1"/>
            <p:nvPr/>
          </p:nvSpPr>
          <p:spPr>
            <a:xfrm>
              <a:off x="1775521" y="3899367"/>
              <a:ext cx="2088231" cy="646331"/>
            </a:xfrm>
            <a:prstGeom prst="rect">
              <a:avLst/>
            </a:prstGeom>
            <a:noFill/>
            <a:ln>
              <a:solidFill>
                <a:srgbClr val="FF0000"/>
              </a:solidFill>
            </a:ln>
          </p:spPr>
          <p:txBody>
            <a:bodyPr wrap="square" rtlCol="0">
              <a:spAutoFit/>
            </a:bodyPr>
            <a:lstStyle>
              <a:defPPr>
                <a:defRPr lang="it-IT"/>
              </a:defPPr>
              <a:lvl1pPr algn="ctr">
                <a:defRPr b="1"/>
              </a:lvl1pPr>
            </a:lstStyle>
            <a:p>
              <a:r>
                <a:rPr lang="fr-FR"/>
                <a:t>Ouverture de l'école sur le monde</a:t>
              </a:r>
            </a:p>
          </p:txBody>
        </p:sp>
        <p:grpSp>
          <p:nvGrpSpPr>
            <p:cNvPr id="11" name="Gruppo 10"/>
            <p:cNvGrpSpPr/>
            <p:nvPr/>
          </p:nvGrpSpPr>
          <p:grpSpPr>
            <a:xfrm>
              <a:off x="1775521" y="2060850"/>
              <a:ext cx="8712968" cy="1760392"/>
              <a:chOff x="251521" y="2368044"/>
              <a:chExt cx="8712968" cy="1760392"/>
            </a:xfrm>
          </p:grpSpPr>
          <p:sp>
            <p:nvSpPr>
              <p:cNvPr id="5" name="CasellaDiTesto 4"/>
              <p:cNvSpPr txBox="1"/>
              <p:nvPr/>
            </p:nvSpPr>
            <p:spPr>
              <a:xfrm>
                <a:off x="251521" y="2368044"/>
                <a:ext cx="2088231" cy="646331"/>
              </a:xfrm>
              <a:prstGeom prst="rect">
                <a:avLst/>
              </a:prstGeom>
              <a:noFill/>
              <a:ln>
                <a:solidFill>
                  <a:srgbClr val="FF0000"/>
                </a:solidFill>
              </a:ln>
            </p:spPr>
            <p:txBody>
              <a:bodyPr wrap="square" rtlCol="0">
                <a:spAutoFit/>
              </a:bodyPr>
              <a:lstStyle>
                <a:defPPr>
                  <a:defRPr lang="it-IT"/>
                </a:defPPr>
                <a:lvl1pPr algn="ctr">
                  <a:defRPr b="1"/>
                </a:lvl1pPr>
              </a:lstStyle>
              <a:p>
                <a:r>
                  <a:rPr lang="fr-FR"/>
                  <a:t>Diversité et interculturalité</a:t>
                </a:r>
              </a:p>
            </p:txBody>
          </p:sp>
          <p:sp>
            <p:nvSpPr>
              <p:cNvPr id="6" name="CasellaDiTesto 5"/>
              <p:cNvSpPr txBox="1"/>
              <p:nvPr/>
            </p:nvSpPr>
            <p:spPr>
              <a:xfrm>
                <a:off x="3272560" y="2374110"/>
                <a:ext cx="2232246" cy="1754326"/>
              </a:xfrm>
              <a:prstGeom prst="rect">
                <a:avLst/>
              </a:prstGeom>
              <a:noFill/>
              <a:ln>
                <a:solidFill>
                  <a:srgbClr val="FF0000"/>
                </a:solidFill>
              </a:ln>
            </p:spPr>
            <p:txBody>
              <a:bodyPr wrap="square" rtlCol="0">
                <a:spAutoFit/>
              </a:bodyPr>
              <a:lstStyle>
                <a:defPPr>
                  <a:defRPr lang="it-IT"/>
                </a:defPPr>
                <a:lvl1pPr algn="ctr">
                  <a:defRPr b="1"/>
                </a:lvl1pPr>
              </a:lstStyle>
              <a:p>
                <a:r>
                  <a:rPr lang="fr-FR" dirty="0"/>
                  <a:t>Fournir des outils pour connaitre et comprendre la diversité (genre, race, culture, religion handicap, exc.)</a:t>
                </a:r>
              </a:p>
            </p:txBody>
          </p:sp>
          <p:sp>
            <p:nvSpPr>
              <p:cNvPr id="10" name="CasellaDiTesto 9"/>
              <p:cNvSpPr txBox="1"/>
              <p:nvPr/>
            </p:nvSpPr>
            <p:spPr>
              <a:xfrm>
                <a:off x="6372200" y="2374110"/>
                <a:ext cx="2592289" cy="1200329"/>
              </a:xfrm>
              <a:prstGeom prst="rect">
                <a:avLst/>
              </a:prstGeom>
              <a:noFill/>
              <a:ln>
                <a:solidFill>
                  <a:srgbClr val="FF0000"/>
                </a:solidFill>
              </a:ln>
            </p:spPr>
            <p:txBody>
              <a:bodyPr wrap="square" rtlCol="0">
                <a:spAutoFit/>
              </a:bodyPr>
              <a:lstStyle>
                <a:defPPr>
                  <a:defRPr lang="it-IT"/>
                </a:defPPr>
                <a:lvl1pPr algn="ctr">
                  <a:defRPr b="1"/>
                </a:lvl1pPr>
              </a:lstStyle>
              <a:p>
                <a:r>
                  <a:rPr lang="fr-FR"/>
                  <a:t>Affronter la pluralité de cultures, des connaissances et des informations</a:t>
                </a:r>
              </a:p>
            </p:txBody>
          </p:sp>
        </p:grpSp>
        <p:sp>
          <p:nvSpPr>
            <p:cNvPr id="12" name="Rettangolo 11"/>
            <p:cNvSpPr/>
            <p:nvPr/>
          </p:nvSpPr>
          <p:spPr>
            <a:xfrm>
              <a:off x="742632" y="5171556"/>
              <a:ext cx="10598727" cy="830997"/>
            </a:xfrm>
            <a:prstGeom prst="rect">
              <a:avLst/>
            </a:prstGeom>
            <a:ln w="25400">
              <a:solidFill>
                <a:srgbClr val="FF0000"/>
              </a:solidFill>
            </a:ln>
          </p:spPr>
          <p:txBody>
            <a:bodyPr wrap="square">
              <a:spAutoFit/>
            </a:bodyPr>
            <a:lstStyle/>
            <a:p>
              <a:pPr algn="ctr"/>
              <a:r>
                <a:rPr lang="fr-FR" sz="2400" b="1" dirty="0"/>
                <a:t>PRATIQUER L’EGALITÉ ET L’EQUITÉ DANS LA RECONNAISSANCE DES DIFFERENCES POUR EVITER LA MÉCONNAISSANCE DE L’AUTRE </a:t>
              </a:r>
            </a:p>
          </p:txBody>
        </p:sp>
        <p:sp>
          <p:nvSpPr>
            <p:cNvPr id="15" name="Freccia a incrocio 14"/>
            <p:cNvSpPr/>
            <p:nvPr/>
          </p:nvSpPr>
          <p:spPr>
            <a:xfrm>
              <a:off x="4007769" y="3425582"/>
              <a:ext cx="720081" cy="1669439"/>
            </a:xfrm>
            <a:prstGeom prst="quad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16" name="Freccia a incrocio 15"/>
          <p:cNvSpPr/>
          <p:nvPr/>
        </p:nvSpPr>
        <p:spPr>
          <a:xfrm>
            <a:off x="7104113" y="3098280"/>
            <a:ext cx="720081" cy="1706996"/>
          </a:xfrm>
          <a:prstGeom prst="quad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Freccia in giù 16"/>
          <p:cNvSpPr/>
          <p:nvPr/>
        </p:nvSpPr>
        <p:spPr>
          <a:xfrm>
            <a:off x="5807968" y="4235436"/>
            <a:ext cx="324037" cy="474439"/>
          </a:xfrm>
          <a:prstGeom prst="down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p:cNvSpPr/>
          <p:nvPr/>
        </p:nvSpPr>
        <p:spPr>
          <a:xfrm>
            <a:off x="2052152" y="6319621"/>
            <a:ext cx="8451871" cy="461665"/>
          </a:xfrm>
          <a:prstGeom prst="rect">
            <a:avLst/>
          </a:prstGeom>
          <a:ln w="25400">
            <a:solidFill>
              <a:schemeClr val="tx1"/>
            </a:solidFill>
          </a:ln>
        </p:spPr>
        <p:txBody>
          <a:bodyPr wrap="square">
            <a:spAutoFit/>
          </a:bodyPr>
          <a:lstStyle/>
          <a:p>
            <a:pPr algn="ctr"/>
            <a:r>
              <a:rPr lang="fr-FR" sz="2400" b="1" dirty="0">
                <a:solidFill>
                  <a:srgbClr val="FF0000"/>
                </a:solidFill>
              </a:rPr>
              <a:t>INCLUSION COMME APPROCHE UNIVERSELLE</a:t>
            </a:r>
          </a:p>
        </p:txBody>
      </p:sp>
      <p:sp>
        <p:nvSpPr>
          <p:cNvPr id="19" name="Freccia in giù 18"/>
          <p:cNvSpPr/>
          <p:nvPr/>
        </p:nvSpPr>
        <p:spPr>
          <a:xfrm>
            <a:off x="5807968" y="5767358"/>
            <a:ext cx="324037" cy="474439"/>
          </a:xfrm>
          <a:prstGeom prst="downArrow">
            <a:avLst/>
          </a:prstGeom>
          <a:solidFill>
            <a:srgbClr val="FFC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1" name="Segnaposto piè di pagina 1"/>
          <p:cNvSpPr>
            <a:spLocks noGrp="1"/>
          </p:cNvSpPr>
          <p:nvPr>
            <p:ph type="ftr" sz="quarter" idx="11"/>
          </p:nvPr>
        </p:nvSpPr>
        <p:spPr>
          <a:xfrm>
            <a:off x="10927345" y="6492875"/>
            <a:ext cx="920750" cy="365125"/>
          </a:xfrm>
        </p:spPr>
        <p:txBody>
          <a:bodyPr/>
          <a:lstStyle/>
          <a:p>
            <a:pPr algn="r">
              <a:defRPr/>
            </a:pPr>
            <a:r>
              <a:rPr lang="it-IT" sz="1000" dirty="0">
                <a:solidFill>
                  <a:prstClr val="black"/>
                </a:solidFill>
              </a:rPr>
              <a:t>© AC 2019</a:t>
            </a:r>
          </a:p>
        </p:txBody>
      </p:sp>
    </p:spTree>
    <p:extLst>
      <p:ext uri="{BB962C8B-B14F-4D97-AF65-F5344CB8AC3E}">
        <p14:creationId xmlns:p14="http://schemas.microsoft.com/office/powerpoint/2010/main" val="41428797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ma 2"/>
          <p:cNvGraphicFramePr/>
          <p:nvPr>
            <p:extLst>
              <p:ext uri="{D42A27DB-BD31-4B8C-83A1-F6EECF244321}">
                <p14:modId xmlns:p14="http://schemas.microsoft.com/office/powerpoint/2010/main" val="3787289248"/>
              </p:ext>
            </p:extLst>
          </p:nvPr>
        </p:nvGraphicFramePr>
        <p:xfrm>
          <a:off x="706582" y="600200"/>
          <a:ext cx="10618933" cy="60499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asellaDiTesto 3"/>
          <p:cNvSpPr txBox="1">
            <a:spLocks noChangeArrowheads="1"/>
          </p:cNvSpPr>
          <p:nvPr/>
        </p:nvSpPr>
        <p:spPr bwMode="auto">
          <a:xfrm>
            <a:off x="2270620" y="152620"/>
            <a:ext cx="8162365"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342900" eaLnBrk="1" hangingPunct="1">
              <a:defRPr/>
            </a:pPr>
            <a:r>
              <a:rPr lang="fr-FR" sz="3200" b="1" kern="0" dirty="0">
                <a:solidFill>
                  <a:prstClr val="black"/>
                </a:solidFill>
                <a:latin typeface="+mn-lt"/>
              </a:rPr>
              <a:t>Education et Médias entre Culture et Société</a:t>
            </a:r>
          </a:p>
        </p:txBody>
      </p:sp>
      <p:sp>
        <p:nvSpPr>
          <p:cNvPr id="5" name="Segnaposto piè di pagina 1"/>
          <p:cNvSpPr>
            <a:spLocks noGrp="1"/>
          </p:cNvSpPr>
          <p:nvPr>
            <p:ph type="ftr" sz="quarter" idx="11"/>
          </p:nvPr>
        </p:nvSpPr>
        <p:spPr>
          <a:xfrm>
            <a:off x="11325516" y="6677248"/>
            <a:ext cx="655830" cy="180752"/>
          </a:xfrm>
        </p:spPr>
        <p:txBody>
          <a:bodyPr/>
          <a:lstStyle/>
          <a:p>
            <a:r>
              <a:rPr lang="it-IT" sz="800" dirty="0">
                <a:solidFill>
                  <a:srgbClr val="000000"/>
                </a:solidFill>
              </a:rPr>
              <a:t>© AC 2019</a:t>
            </a:r>
          </a:p>
        </p:txBody>
      </p:sp>
      <p:sp>
        <p:nvSpPr>
          <p:cNvPr id="2" name="CasellaDiTesto 1"/>
          <p:cNvSpPr txBox="1"/>
          <p:nvPr/>
        </p:nvSpPr>
        <p:spPr>
          <a:xfrm>
            <a:off x="3719534" y="3625191"/>
            <a:ext cx="2357437" cy="1815882"/>
          </a:xfrm>
          <a:prstGeom prst="rect">
            <a:avLst/>
          </a:prstGeom>
          <a:noFill/>
        </p:spPr>
        <p:txBody>
          <a:bodyPr wrap="square" rtlCol="0">
            <a:spAutoFit/>
          </a:bodyPr>
          <a:lstStyle/>
          <a:p>
            <a:pPr lvl="0" algn="ctr"/>
            <a:r>
              <a:rPr lang="it-IT" sz="1400" b="1" dirty="0">
                <a:solidFill>
                  <a:schemeClr val="bg1"/>
                </a:solidFill>
              </a:rPr>
              <a:t>FLEXIBILITÉ DES CONNAISSANCES PÉDAGOGIQUES POUR LA CONCEPTION D'INTERVENTIONS ET DE STRATÉGIES QUI PRENNENT EN COMPTE LES SPÉCIFICITÉS DE CHAQUE PERSONNE</a:t>
            </a:r>
          </a:p>
        </p:txBody>
      </p:sp>
      <p:grpSp>
        <p:nvGrpSpPr>
          <p:cNvPr id="11" name="Gruppo 10">
            <a:extLst>
              <a:ext uri="{FF2B5EF4-FFF2-40B4-BE49-F238E27FC236}">
                <a16:creationId xmlns:a16="http://schemas.microsoft.com/office/drawing/2014/main" xmlns="" id="{EAB90AF6-3D26-CD4C-9BFF-AB8A6707B869}"/>
              </a:ext>
            </a:extLst>
          </p:cNvPr>
          <p:cNvGrpSpPr/>
          <p:nvPr/>
        </p:nvGrpSpPr>
        <p:grpSpPr>
          <a:xfrm>
            <a:off x="5756035" y="684116"/>
            <a:ext cx="3629859" cy="2788769"/>
            <a:chOff x="-124692" y="24986"/>
            <a:chExt cx="3629859" cy="2788769"/>
          </a:xfrm>
          <a:solidFill>
            <a:srgbClr val="FF0000"/>
          </a:solidFill>
        </p:grpSpPr>
        <p:sp>
          <p:nvSpPr>
            <p:cNvPr id="12" name="Forma 11">
              <a:extLst>
                <a:ext uri="{FF2B5EF4-FFF2-40B4-BE49-F238E27FC236}">
                  <a16:creationId xmlns:a16="http://schemas.microsoft.com/office/drawing/2014/main" xmlns="" id="{4835BEA1-200A-184B-A1EA-2B4D7F12FF23}"/>
                </a:ext>
              </a:extLst>
            </p:cNvPr>
            <p:cNvSpPr/>
            <p:nvPr/>
          </p:nvSpPr>
          <p:spPr>
            <a:xfrm>
              <a:off x="-124692" y="24986"/>
              <a:ext cx="3629859" cy="2788769"/>
            </a:xfrm>
            <a:prstGeom prst="gear9">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 name="Forma 4">
              <a:extLst>
                <a:ext uri="{FF2B5EF4-FFF2-40B4-BE49-F238E27FC236}">
                  <a16:creationId xmlns:a16="http://schemas.microsoft.com/office/drawing/2014/main" xmlns="" id="{0EE5134C-D1EB-4548-83A0-0D2A2C5BC20A}"/>
                </a:ext>
              </a:extLst>
            </p:cNvPr>
            <p:cNvSpPr txBox="1"/>
            <p:nvPr/>
          </p:nvSpPr>
          <p:spPr>
            <a:xfrm>
              <a:off x="604555" y="657460"/>
              <a:ext cx="2296057" cy="14334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13970" tIns="13970" rIns="13970" bIns="13970" numCol="1" spcCol="1270" anchor="ctr" anchorCtr="0">
              <a:noAutofit/>
            </a:bodyPr>
            <a:lstStyle/>
            <a:p>
              <a:pPr lvl="0" algn="ctr" defTabSz="488950">
                <a:lnSpc>
                  <a:spcPct val="90000"/>
                </a:lnSpc>
                <a:spcBef>
                  <a:spcPct val="0"/>
                </a:spcBef>
              </a:pPr>
              <a:r>
                <a:rPr lang="it-IT" sz="1400" b="1" dirty="0"/>
                <a:t>INCLUSION PAR  TRANSFORMATION DES CONTEXTES, PARTAGE DES EXPERIENCES, PARTICIPATION ACTIVE ET VALORISATION DES DIFFÉRENCES COMME RESSOURCE DANS L'ÉCOLE ET DANS LA SOCIÉTÉ</a:t>
              </a:r>
              <a:endParaRPr lang="it-IT" sz="1050" b="0" kern="1200" dirty="0"/>
            </a:p>
          </p:txBody>
        </p:sp>
      </p:grpSp>
      <p:sp>
        <p:nvSpPr>
          <p:cNvPr id="14" name="Rettangolo 13">
            <a:extLst>
              <a:ext uri="{FF2B5EF4-FFF2-40B4-BE49-F238E27FC236}">
                <a16:creationId xmlns:a16="http://schemas.microsoft.com/office/drawing/2014/main" xmlns="" id="{5E514443-0458-094B-B8E0-D60026D49EC3}"/>
              </a:ext>
            </a:extLst>
          </p:cNvPr>
          <p:cNvSpPr/>
          <p:nvPr/>
        </p:nvSpPr>
        <p:spPr>
          <a:xfrm>
            <a:off x="1906933" y="6375792"/>
            <a:ext cx="8526052" cy="400110"/>
          </a:xfrm>
          <a:prstGeom prst="rect">
            <a:avLst/>
          </a:prstGeom>
          <a:ln w="25400">
            <a:solidFill>
              <a:srgbClr val="FF0000"/>
            </a:solidFill>
          </a:ln>
        </p:spPr>
        <p:txBody>
          <a:bodyPr wrap="none">
            <a:spAutoFit/>
          </a:bodyPr>
          <a:lstStyle/>
          <a:p>
            <a:r>
              <a:rPr lang="it-IT" sz="2000" b="1" dirty="0"/>
              <a:t>CHANGEMENT DU REGARD VERS LES PERSONNES EN SITUATION DE HANDICAP</a:t>
            </a:r>
          </a:p>
        </p:txBody>
      </p:sp>
    </p:spTree>
    <p:extLst>
      <p:ext uri="{BB962C8B-B14F-4D97-AF65-F5344CB8AC3E}">
        <p14:creationId xmlns:p14="http://schemas.microsoft.com/office/powerpoint/2010/main" val="11565559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644236" y="1722289"/>
            <a:ext cx="7834746" cy="4708981"/>
          </a:xfrm>
          <a:prstGeom prst="rect">
            <a:avLst/>
          </a:prstGeom>
        </p:spPr>
        <p:txBody>
          <a:bodyPr wrap="square">
            <a:spAutoFit/>
          </a:bodyPr>
          <a:lstStyle/>
          <a:p>
            <a:pPr marL="285750" indent="-285750" algn="just">
              <a:spcAft>
                <a:spcPts val="600"/>
              </a:spcAft>
              <a:buFont typeface="Arial"/>
              <a:buChar char="•"/>
            </a:pPr>
            <a:r>
              <a:rPr lang="fr-FR" sz="2000" dirty="0"/>
              <a:t>Les soins et l'assistance médicale sont la principale dimension vécue par les personnes en situation de handicap dans leur vie quotidienne;</a:t>
            </a:r>
          </a:p>
          <a:p>
            <a:pPr marL="285750" indent="-285750" algn="just">
              <a:spcAft>
                <a:spcPts val="600"/>
              </a:spcAft>
              <a:buFont typeface="Arial"/>
              <a:buChar char="•"/>
            </a:pPr>
            <a:r>
              <a:rPr lang="fr-FR" sz="2000" dirty="0"/>
              <a:t>La situation de handicap coïncide avec la pathologie que c’est la source de nombreuses difficultés rencontrées dans la vie quotidienne;</a:t>
            </a:r>
          </a:p>
          <a:p>
            <a:pPr marL="285750" indent="-285750" algn="just">
              <a:spcAft>
                <a:spcPts val="600"/>
              </a:spcAft>
              <a:buFont typeface="Arial"/>
              <a:buChar char="•"/>
            </a:pPr>
            <a:r>
              <a:rPr lang="fr-FR" sz="2000" dirty="0"/>
              <a:t>Dénotations de la personne en situation d’handicap par une terminologie médicale (maladie = aspect dominant). La personne est dénotée en termes de « patient » et « malade » dans des contextes hors d’une dimension de soin et santé</a:t>
            </a:r>
          </a:p>
          <a:p>
            <a:pPr marL="285750" indent="-285750" algn="just">
              <a:spcAft>
                <a:spcPts val="600"/>
              </a:spcAft>
              <a:buFont typeface="Arial"/>
              <a:buChar char="•"/>
            </a:pPr>
            <a:r>
              <a:rPr lang="fr-FR" sz="2000" dirty="0"/>
              <a:t>Tendance à souligner le désagrément plus sur la base des limitations fonctionnelles de la personne que sur ceux de leur contextes de vie;</a:t>
            </a:r>
          </a:p>
          <a:p>
            <a:pPr marL="285750" indent="-285750" algn="just">
              <a:spcAft>
                <a:spcPts val="600"/>
              </a:spcAft>
              <a:buFont typeface="Arial"/>
              <a:buChar char="•"/>
            </a:pPr>
            <a:r>
              <a:rPr lang="fr-FR" sz="2000" dirty="0">
                <a:latin typeface="Calibri" panose="020F0502020204030204" pitchFamily="34" charset="0"/>
                <a:ea typeface="Calibri" panose="020F0502020204030204" pitchFamily="34" charset="0"/>
                <a:cs typeface="Times New Roman" panose="02020603050405020304" pitchFamily="18" charset="0"/>
              </a:rPr>
              <a:t>Vision du handicap pas seulement comme un état-dimension de fragilité et de faiblesse, mais aussi en termes de poids rencontrés par les personnes avec une maladie et ses proches reléguées à une vie d’isolement, marginalisation et souffrance;</a:t>
            </a:r>
          </a:p>
        </p:txBody>
      </p:sp>
      <p:sp>
        <p:nvSpPr>
          <p:cNvPr id="3" name="CasellaDiTesto 3"/>
          <p:cNvSpPr txBox="1">
            <a:spLocks noChangeArrowheads="1"/>
          </p:cNvSpPr>
          <p:nvPr/>
        </p:nvSpPr>
        <p:spPr bwMode="auto">
          <a:xfrm>
            <a:off x="276447" y="347413"/>
            <a:ext cx="11471064"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342900" eaLnBrk="1" hangingPunct="1"/>
            <a:r>
              <a:rPr lang="fr-FR" sz="3200" b="1" dirty="0">
                <a:latin typeface="+mn-lt"/>
              </a:rPr>
              <a:t>Le Handicap comme condition pathologique-individuelle à assister</a:t>
            </a:r>
            <a:r>
              <a:rPr lang="fr-FR" sz="3200" dirty="0">
                <a:latin typeface="+mn-lt"/>
              </a:rPr>
              <a:t> </a:t>
            </a:r>
            <a:endParaRPr lang="fr-FR" sz="4000" b="1" dirty="0">
              <a:solidFill>
                <a:prstClr val="black"/>
              </a:solidFill>
              <a:latin typeface="+mn-lt"/>
            </a:endParaRPr>
          </a:p>
        </p:txBody>
      </p:sp>
      <p:sp>
        <p:nvSpPr>
          <p:cNvPr id="6" name="Segnaposto piè di pagina 1"/>
          <p:cNvSpPr>
            <a:spLocks noGrp="1"/>
          </p:cNvSpPr>
          <p:nvPr>
            <p:ph type="ftr" sz="quarter" idx="4294967295"/>
          </p:nvPr>
        </p:nvSpPr>
        <p:spPr>
          <a:xfrm>
            <a:off x="11258098" y="6549337"/>
            <a:ext cx="800056" cy="180752"/>
          </a:xfrm>
          <a:prstGeom prst="rect">
            <a:avLst/>
          </a:prstGeom>
        </p:spPr>
        <p:txBody>
          <a:bodyPr/>
          <a:lstStyle/>
          <a:p>
            <a:pPr algn="ctr"/>
            <a:r>
              <a:rPr lang="it-IT" sz="800" dirty="0">
                <a:solidFill>
                  <a:srgbClr val="000000"/>
                </a:solidFill>
              </a:rPr>
              <a:t>© AC 2019</a:t>
            </a:r>
          </a:p>
        </p:txBody>
      </p:sp>
      <p:sp>
        <p:nvSpPr>
          <p:cNvPr id="7" name="Rettangolo 6"/>
          <p:cNvSpPr/>
          <p:nvPr/>
        </p:nvSpPr>
        <p:spPr>
          <a:xfrm>
            <a:off x="644235" y="1322179"/>
            <a:ext cx="9967057" cy="400110"/>
          </a:xfrm>
          <a:prstGeom prst="rect">
            <a:avLst/>
          </a:prstGeom>
        </p:spPr>
        <p:txBody>
          <a:bodyPr wrap="square">
            <a:spAutoFit/>
          </a:bodyPr>
          <a:lstStyle/>
          <a:p>
            <a:pPr marL="285750" indent="-285750" algn="just">
              <a:spcAft>
                <a:spcPts val="600"/>
              </a:spcAft>
              <a:buFont typeface="Arial"/>
              <a:buChar char="•"/>
            </a:pPr>
            <a:r>
              <a:rPr lang="fr-FR" sz="2000" dirty="0"/>
              <a:t>La maladie, le déficit et le handicap sont les principaux traits distinctives de la personne;</a:t>
            </a:r>
          </a:p>
        </p:txBody>
      </p:sp>
      <p:pic>
        <p:nvPicPr>
          <p:cNvPr id="10" name="Immagine 9">
            <a:extLst>
              <a:ext uri="{FF2B5EF4-FFF2-40B4-BE49-F238E27FC236}">
                <a16:creationId xmlns:a16="http://schemas.microsoft.com/office/drawing/2014/main" xmlns="" id="{C0575E67-9BE2-B04E-A638-5FD84BF94AA1}"/>
              </a:ext>
            </a:extLst>
          </p:cNvPr>
          <p:cNvPicPr>
            <a:picLocks noChangeAspect="1"/>
          </p:cNvPicPr>
          <p:nvPr/>
        </p:nvPicPr>
        <p:blipFill>
          <a:blip r:embed="rId2"/>
          <a:stretch>
            <a:fillRect/>
          </a:stretch>
        </p:blipFill>
        <p:spPr>
          <a:xfrm>
            <a:off x="8598225" y="2112280"/>
            <a:ext cx="3459929" cy="3459929"/>
          </a:xfrm>
          <a:prstGeom prst="rect">
            <a:avLst/>
          </a:prstGeom>
        </p:spPr>
      </p:pic>
    </p:spTree>
    <p:extLst>
      <p:ext uri="{BB962C8B-B14F-4D97-AF65-F5344CB8AC3E}">
        <p14:creationId xmlns:p14="http://schemas.microsoft.com/office/powerpoint/2010/main" val="1720182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76448" y="1452984"/>
            <a:ext cx="7634176" cy="3785652"/>
          </a:xfrm>
          <a:prstGeom prst="rect">
            <a:avLst/>
          </a:prstGeom>
        </p:spPr>
        <p:txBody>
          <a:bodyPr wrap="square">
            <a:spAutoFit/>
          </a:bodyPr>
          <a:lstStyle/>
          <a:p>
            <a:pPr marL="342900" indent="-342900" algn="just">
              <a:buFont typeface="Arial" panose="020B0604020202020204" pitchFamily="34" charset="0"/>
              <a:buChar char="•"/>
            </a:pPr>
            <a:r>
              <a:rPr lang="fr-FR" sz="2000" dirty="0">
                <a:latin typeface="Calibri" panose="020F0502020204030204" pitchFamily="34" charset="0"/>
                <a:ea typeface="Calibri" panose="020F0502020204030204" pitchFamily="34" charset="0"/>
                <a:cs typeface="Times New Roman" panose="02020603050405020304" pitchFamily="18" charset="0"/>
              </a:rPr>
              <a:t>La gravité-poids du handicap est fréquemment associée aux « graves pathologies » et aux les conditions de « non autosuffisance », qui représentent une forte connotation sémantique du handicap, de l’être « handicapé » et de l' assistance;</a:t>
            </a:r>
          </a:p>
          <a:p>
            <a:pPr marL="342900" indent="-342900" algn="just">
              <a:buFont typeface="Arial" panose="020B0604020202020204" pitchFamily="34" charset="0"/>
              <a:buChar char="•"/>
            </a:pPr>
            <a:r>
              <a:rPr lang="fr-FR" sz="2000" dirty="0"/>
              <a:t>Accent sur les aspects économiques de l’assistance;</a:t>
            </a:r>
          </a:p>
          <a:p>
            <a:pPr marL="342900" indent="-342900" algn="just">
              <a:buFont typeface="Arial" panose="020B0604020202020204" pitchFamily="34" charset="0"/>
              <a:buChar char="•"/>
            </a:pPr>
            <a:r>
              <a:rPr lang="fr-FR" sz="2000" dirty="0"/>
              <a:t>Perception d’ « invisibilité » et de « solitude » de part des personnes en situation d’handicap, de leurs familles et des associations en raison du manque d'attention et de l'absence des institutions dont ils souvent ne se sentent pas représentés et protégés;</a:t>
            </a:r>
          </a:p>
          <a:p>
            <a:pPr marL="285750" indent="-285750" algn="just">
              <a:spcAft>
                <a:spcPts val="600"/>
              </a:spcAft>
              <a:buFont typeface="Arial"/>
              <a:buChar char="•"/>
            </a:pPr>
            <a:r>
              <a:rPr lang="fr-FR" sz="2000" b="1" dirty="0"/>
              <a:t>Réduction de la personne à un objet de soins et d'assistance qui fait d'elle, d'un point de vue identitaire, un sujet agi plutôt qu'un sujet agent </a:t>
            </a:r>
            <a:r>
              <a:rPr lang="fr-FR" sz="2000" dirty="0"/>
              <a:t>(</a:t>
            </a:r>
            <a:r>
              <a:rPr lang="fr-FR" sz="2000" dirty="0" err="1"/>
              <a:t>Zurru</a:t>
            </a:r>
            <a:r>
              <a:rPr lang="fr-FR" sz="2000" dirty="0"/>
              <a:t>, 2015 ; Covelli, 2016);</a:t>
            </a:r>
          </a:p>
        </p:txBody>
      </p:sp>
      <p:sp>
        <p:nvSpPr>
          <p:cNvPr id="3" name="CasellaDiTesto 3"/>
          <p:cNvSpPr txBox="1">
            <a:spLocks noChangeArrowheads="1"/>
          </p:cNvSpPr>
          <p:nvPr/>
        </p:nvSpPr>
        <p:spPr bwMode="auto">
          <a:xfrm>
            <a:off x="276447" y="347413"/>
            <a:ext cx="11471064"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342900" eaLnBrk="1" hangingPunct="1"/>
            <a:r>
              <a:rPr lang="fr-FR" sz="3200" b="1" dirty="0">
                <a:latin typeface="+mn-lt"/>
              </a:rPr>
              <a:t>Le Handicap comme condition pathologique-individuelle à assister</a:t>
            </a:r>
            <a:r>
              <a:rPr lang="fr-FR" sz="3200" dirty="0">
                <a:latin typeface="+mn-lt"/>
              </a:rPr>
              <a:t> </a:t>
            </a:r>
            <a:endParaRPr lang="fr-FR" sz="4000" b="1" dirty="0">
              <a:solidFill>
                <a:prstClr val="black"/>
              </a:solidFill>
              <a:latin typeface="+mn-lt"/>
            </a:endParaRPr>
          </a:p>
        </p:txBody>
      </p:sp>
      <p:sp>
        <p:nvSpPr>
          <p:cNvPr id="5" name="Rettangolo 4"/>
          <p:cNvSpPr/>
          <p:nvPr/>
        </p:nvSpPr>
        <p:spPr>
          <a:xfrm>
            <a:off x="1015871" y="6067209"/>
            <a:ext cx="10242227" cy="461665"/>
          </a:xfrm>
          <a:prstGeom prst="rect">
            <a:avLst/>
          </a:prstGeom>
          <a:ln w="28575" cmpd="sng">
            <a:solidFill>
              <a:srgbClr val="FF0000"/>
            </a:solidFill>
          </a:ln>
        </p:spPr>
        <p:txBody>
          <a:bodyPr wrap="none">
            <a:spAutoFit/>
          </a:bodyPr>
          <a:lstStyle/>
          <a:p>
            <a:pPr algn="just"/>
            <a:r>
              <a:rPr lang="it-IT" sz="2400" b="1" dirty="0"/>
              <a:t>RÉDUCTION DES RÔLES SOCIAUX DES PERSONNES EN SITUATION DE HANDICAP</a:t>
            </a:r>
          </a:p>
        </p:txBody>
      </p:sp>
      <p:sp>
        <p:nvSpPr>
          <p:cNvPr id="6" name="Segnaposto piè di pagina 1"/>
          <p:cNvSpPr>
            <a:spLocks noGrp="1"/>
          </p:cNvSpPr>
          <p:nvPr>
            <p:ph type="ftr" sz="quarter" idx="4294967295"/>
          </p:nvPr>
        </p:nvSpPr>
        <p:spPr>
          <a:xfrm>
            <a:off x="11258098" y="6549337"/>
            <a:ext cx="800056" cy="180752"/>
          </a:xfrm>
          <a:prstGeom prst="rect">
            <a:avLst/>
          </a:prstGeom>
        </p:spPr>
        <p:txBody>
          <a:bodyPr/>
          <a:lstStyle/>
          <a:p>
            <a:pPr algn="ctr"/>
            <a:r>
              <a:rPr lang="it-IT" sz="800" dirty="0">
                <a:solidFill>
                  <a:srgbClr val="000000"/>
                </a:solidFill>
              </a:rPr>
              <a:t>© AC 2019</a:t>
            </a:r>
          </a:p>
        </p:txBody>
      </p:sp>
      <p:pic>
        <p:nvPicPr>
          <p:cNvPr id="11" name="Immagine 10">
            <a:extLst>
              <a:ext uri="{FF2B5EF4-FFF2-40B4-BE49-F238E27FC236}">
                <a16:creationId xmlns:a16="http://schemas.microsoft.com/office/drawing/2014/main" xmlns="" id="{B8DB4125-0038-2E44-86CA-6A4324D77EFC}"/>
              </a:ext>
            </a:extLst>
          </p:cNvPr>
          <p:cNvPicPr>
            <a:picLocks noChangeAspect="1"/>
          </p:cNvPicPr>
          <p:nvPr/>
        </p:nvPicPr>
        <p:blipFill>
          <a:blip r:embed="rId2"/>
          <a:stretch>
            <a:fillRect/>
          </a:stretch>
        </p:blipFill>
        <p:spPr>
          <a:xfrm>
            <a:off x="8384351" y="1546273"/>
            <a:ext cx="3273775" cy="3328555"/>
          </a:xfrm>
          <a:prstGeom prst="rect">
            <a:avLst/>
          </a:prstGeom>
        </p:spPr>
      </p:pic>
    </p:spTree>
    <p:extLst>
      <p:ext uri="{BB962C8B-B14F-4D97-AF65-F5344CB8AC3E}">
        <p14:creationId xmlns:p14="http://schemas.microsoft.com/office/powerpoint/2010/main" val="6009136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BA44B950-C2E0-6E41-8FD4-0C6052AF0344}"/>
              </a:ext>
            </a:extLst>
          </p:cNvPr>
          <p:cNvSpPr/>
          <p:nvPr/>
        </p:nvSpPr>
        <p:spPr>
          <a:xfrm>
            <a:off x="659219" y="288147"/>
            <a:ext cx="10994064" cy="1077218"/>
          </a:xfrm>
          <a:prstGeom prst="rect">
            <a:avLst/>
          </a:prstGeom>
        </p:spPr>
        <p:txBody>
          <a:bodyPr wrap="square">
            <a:spAutoFit/>
          </a:bodyPr>
          <a:lstStyle/>
          <a:p>
            <a:pPr lvl="0" algn="ctr"/>
            <a:r>
              <a:rPr lang="fr-FR" sz="3200" b="1" dirty="0">
                <a:latin typeface="Calibri" panose="020F0502020204030204" pitchFamily="34" charset="0"/>
                <a:ea typeface="Calibri" panose="020F0502020204030204" pitchFamily="34" charset="0"/>
                <a:cs typeface="Times New Roman" panose="02020603050405020304" pitchFamily="18" charset="0"/>
              </a:rPr>
              <a:t>La survalorisation de la personne en situation d’handicap :</a:t>
            </a:r>
          </a:p>
          <a:p>
            <a:pPr lvl="0" algn="ctr"/>
            <a:r>
              <a:rPr lang="fr-FR" sz="3200" b="1" dirty="0">
                <a:latin typeface="Calibri" panose="020F0502020204030204" pitchFamily="34" charset="0"/>
                <a:ea typeface="Calibri" panose="020F0502020204030204" pitchFamily="34" charset="0"/>
                <a:cs typeface="Times New Roman" panose="02020603050405020304" pitchFamily="18" charset="0"/>
              </a:rPr>
              <a:t>le champion qui défait le handicap et le malheur</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F737341A-32EA-D242-9795-AED2A748D7BA}"/>
              </a:ext>
            </a:extLst>
          </p:cNvPr>
          <p:cNvSpPr/>
          <p:nvPr/>
        </p:nvSpPr>
        <p:spPr>
          <a:xfrm>
            <a:off x="538717" y="1521077"/>
            <a:ext cx="11036595" cy="3170099"/>
          </a:xfrm>
          <a:prstGeom prst="rect">
            <a:avLst/>
          </a:prstGeom>
        </p:spPr>
        <p:txBody>
          <a:bodyPr wrap="square">
            <a:spAutoFit/>
          </a:bodyPr>
          <a:lstStyle/>
          <a:p>
            <a:pPr marL="285750" indent="-285750" algn="just">
              <a:buFont typeface="Arial" panose="020B0604020202020204" pitchFamily="34" charset="0"/>
              <a:buChar char="•"/>
            </a:pPr>
            <a:r>
              <a:rPr lang="fr-FR" sz="2000" dirty="0">
                <a:latin typeface="Calibri" panose="020F0502020204030204" pitchFamily="34" charset="0"/>
                <a:ea typeface="Calibri" panose="020F0502020204030204" pitchFamily="34" charset="0"/>
                <a:cs typeface="Times New Roman" panose="02020603050405020304" pitchFamily="18" charset="0"/>
              </a:rPr>
              <a:t>Accent sur l’exceptionnalité des qualités de la personne en situation de handicap comme compensation du handicap en termes de déficit et de manque de la personne;</a:t>
            </a:r>
          </a:p>
          <a:p>
            <a:pPr marL="285750" indent="-285750" algn="just">
              <a:buFont typeface="Arial" panose="020B0604020202020204" pitchFamily="34" charset="0"/>
              <a:buChar char="•"/>
            </a:pPr>
            <a:r>
              <a:rPr lang="fr-FR" sz="2000" dirty="0"/>
              <a:t>Surmontant de soi mise en place par la personne pour gagner la lutte contre son handicap;</a:t>
            </a:r>
          </a:p>
          <a:p>
            <a:pPr marL="285750" indent="-285750" algn="just">
              <a:buFont typeface="Arial" panose="020B0604020202020204" pitchFamily="34" charset="0"/>
              <a:buChar char="•"/>
            </a:pPr>
            <a:r>
              <a:rPr lang="fr-FR" sz="2000" dirty="0"/>
              <a:t>Focus sur la valeur de son courage, de sa volonté et de sa force qui donnent à la personne en situation de handicap une image de surhomme ou superfemme ;</a:t>
            </a:r>
          </a:p>
          <a:p>
            <a:pPr marL="285750" indent="-285750" algn="just">
              <a:buFont typeface="Arial" panose="020B0604020202020204" pitchFamily="34" charset="0"/>
              <a:buChar char="•"/>
            </a:pPr>
            <a:r>
              <a:rPr lang="fr-FR" sz="2000" dirty="0"/>
              <a:t>L'extraordinaire est dans de nombreux cas liés à la capacité de développer des «capacités différentes» par rapport à propre handicap et au déficit;</a:t>
            </a:r>
          </a:p>
          <a:p>
            <a:pPr marL="285750" indent="-285750" algn="just">
              <a:buFont typeface="Arial" panose="020B0604020202020204" pitchFamily="34" charset="0"/>
              <a:buChar char="•"/>
            </a:pPr>
            <a:r>
              <a:rPr lang="fr-FR" sz="2000" dirty="0"/>
              <a:t>Approche très utilisée dans les nouvelles et les programmes sportives dans lesquelles la personne est désigné comme « champion » pour ses mérites sportifs et également pour sa victoire «contre» le handicap et ses limitations; </a:t>
            </a:r>
          </a:p>
        </p:txBody>
      </p:sp>
      <p:pic>
        <p:nvPicPr>
          <p:cNvPr id="4" name="Immagine 3">
            <a:extLst>
              <a:ext uri="{FF2B5EF4-FFF2-40B4-BE49-F238E27FC236}">
                <a16:creationId xmlns:a16="http://schemas.microsoft.com/office/drawing/2014/main" xmlns="" id="{2F326C39-1BBE-9D4E-A0E1-4A7A56A2C145}"/>
              </a:ext>
            </a:extLst>
          </p:cNvPr>
          <p:cNvPicPr>
            <a:picLocks noChangeAspect="1"/>
          </p:cNvPicPr>
          <p:nvPr/>
        </p:nvPicPr>
        <p:blipFill>
          <a:blip r:embed="rId2"/>
          <a:stretch>
            <a:fillRect/>
          </a:stretch>
        </p:blipFill>
        <p:spPr>
          <a:xfrm>
            <a:off x="3742661" y="4591029"/>
            <a:ext cx="5146158" cy="2266971"/>
          </a:xfrm>
          <a:prstGeom prst="rect">
            <a:avLst/>
          </a:prstGeom>
        </p:spPr>
      </p:pic>
    </p:spTree>
    <p:extLst>
      <p:ext uri="{BB962C8B-B14F-4D97-AF65-F5344CB8AC3E}">
        <p14:creationId xmlns:p14="http://schemas.microsoft.com/office/powerpoint/2010/main" val="27010677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xmlns="" id="{BA44B950-C2E0-6E41-8FD4-0C6052AF0344}"/>
              </a:ext>
            </a:extLst>
          </p:cNvPr>
          <p:cNvSpPr/>
          <p:nvPr/>
        </p:nvSpPr>
        <p:spPr>
          <a:xfrm>
            <a:off x="659219" y="288147"/>
            <a:ext cx="10994064" cy="1077218"/>
          </a:xfrm>
          <a:prstGeom prst="rect">
            <a:avLst/>
          </a:prstGeom>
        </p:spPr>
        <p:txBody>
          <a:bodyPr wrap="square">
            <a:spAutoFit/>
          </a:bodyPr>
          <a:lstStyle/>
          <a:p>
            <a:pPr lvl="0" algn="ctr"/>
            <a:r>
              <a:rPr lang="fr-FR" sz="3200" b="1" dirty="0">
                <a:latin typeface="Calibri" panose="020F0502020204030204" pitchFamily="34" charset="0"/>
                <a:ea typeface="Calibri" panose="020F0502020204030204" pitchFamily="34" charset="0"/>
                <a:cs typeface="Times New Roman" panose="02020603050405020304" pitchFamily="18" charset="0"/>
              </a:rPr>
              <a:t>La survalorisation de la personne en situation d’handicap :</a:t>
            </a:r>
          </a:p>
          <a:p>
            <a:pPr lvl="0" algn="ctr"/>
            <a:r>
              <a:rPr lang="fr-FR" sz="3200" b="1" dirty="0">
                <a:latin typeface="Calibri" panose="020F0502020204030204" pitchFamily="34" charset="0"/>
                <a:ea typeface="Calibri" panose="020F0502020204030204" pitchFamily="34" charset="0"/>
                <a:cs typeface="Times New Roman" panose="02020603050405020304" pitchFamily="18" charset="0"/>
              </a:rPr>
              <a:t>le champion qui défait le handicap et le malheur</a:t>
            </a:r>
            <a:endParaRPr lang="it-IT" sz="2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Rettangolo 2">
            <a:extLst>
              <a:ext uri="{FF2B5EF4-FFF2-40B4-BE49-F238E27FC236}">
                <a16:creationId xmlns:a16="http://schemas.microsoft.com/office/drawing/2014/main" xmlns="" id="{F737341A-32EA-D242-9795-AED2A748D7BA}"/>
              </a:ext>
            </a:extLst>
          </p:cNvPr>
          <p:cNvSpPr/>
          <p:nvPr/>
        </p:nvSpPr>
        <p:spPr>
          <a:xfrm>
            <a:off x="148856" y="1582413"/>
            <a:ext cx="8038213" cy="5016758"/>
          </a:xfrm>
          <a:prstGeom prst="rect">
            <a:avLst/>
          </a:prstGeom>
        </p:spPr>
        <p:txBody>
          <a:bodyPr wrap="square">
            <a:spAutoFit/>
          </a:bodyPr>
          <a:lstStyle/>
          <a:p>
            <a:pPr marL="285750" lvl="0" indent="-285750" algn="just">
              <a:buFont typeface="Arial" panose="020B0604020202020204" pitchFamily="34" charset="0"/>
              <a:buChar char="•"/>
            </a:pPr>
            <a:r>
              <a:rPr lang="fr-FR" sz="2000" dirty="0"/>
              <a:t>Accent sur le handicap et/ou le déficit comme limitation et manque ;</a:t>
            </a:r>
            <a:endParaRPr lang="it-IT" sz="2000" dirty="0"/>
          </a:p>
          <a:p>
            <a:pPr marL="285750" indent="-285750" algn="just">
              <a:buFont typeface="Arial" panose="020B0604020202020204" pitchFamily="34" charset="0"/>
              <a:buChar char="•"/>
            </a:pPr>
            <a:r>
              <a:rPr lang="fr-FR" sz="2000" dirty="0"/>
              <a:t>Accent sur le surmontant du désavantage de la personne par dénotations et connotations qui font référence à son déficience;</a:t>
            </a:r>
          </a:p>
          <a:p>
            <a:pPr marL="285750" lvl="0" indent="-285750" algn="just">
              <a:buFont typeface="Arial" panose="020B0604020202020204" pitchFamily="34" charset="0"/>
              <a:buChar char="•"/>
            </a:pPr>
            <a:r>
              <a:rPr lang="fr-FR" sz="2000" dirty="0"/>
              <a:t>Référence à l'origine sportive du terme handicap qu’avec une connotation positive représente le désavantage donnée aux chevaux les plus rapides et gagnants. Cette référence est celle sur laquelle repose la survalorisation de la personne qui se réalise et «gagne» dans la vie «malgré» le handicap et le désavantage. En ce sens la survalorisation peut aussi conduire à une connotation d'héroïsme;</a:t>
            </a:r>
            <a:endParaRPr lang="it-IT" sz="2000" dirty="0"/>
          </a:p>
          <a:p>
            <a:pPr marL="285750" indent="-285750" algn="just">
              <a:buFont typeface="Arial" panose="020B0604020202020204" pitchFamily="34" charset="0"/>
              <a:buChar char="•"/>
            </a:pPr>
            <a:r>
              <a:rPr lang="fr-FR" sz="2000" dirty="0"/>
              <a:t>Références aux personnes qu'ont acquis le handicap plus tard dans la vie:</a:t>
            </a:r>
            <a:r>
              <a:rPr lang="it-IT" sz="2000" dirty="0"/>
              <a:t> </a:t>
            </a:r>
            <a:r>
              <a:rPr lang="fr-FR" sz="2000" dirty="0"/>
              <a:t>« Devenir handicapé » apporte un double défi pour la personne : en plus des exploits sportives, professionnels ou d’autre nature qui contribuent à sa réalisation, la victoire contre le handicap est encore plus renforcée par la capacité démontrée à partir de zéro dans propre vie après l’  « accident ». Il s'agit d'une valeur ajoutée de la puissance inhérente à la personne en situation de handicap</a:t>
            </a:r>
            <a:r>
              <a:rPr lang="it-IT" sz="2000" dirty="0"/>
              <a:t> </a:t>
            </a:r>
          </a:p>
        </p:txBody>
      </p:sp>
      <p:pic>
        <p:nvPicPr>
          <p:cNvPr id="4" name="Immagine 3">
            <a:extLst>
              <a:ext uri="{FF2B5EF4-FFF2-40B4-BE49-F238E27FC236}">
                <a16:creationId xmlns:a16="http://schemas.microsoft.com/office/drawing/2014/main" xmlns="" id="{61684A53-CE3E-4748-8959-84F07B9AFFE0}"/>
              </a:ext>
            </a:extLst>
          </p:cNvPr>
          <p:cNvPicPr>
            <a:picLocks noChangeAspect="1"/>
          </p:cNvPicPr>
          <p:nvPr/>
        </p:nvPicPr>
        <p:blipFill>
          <a:blip r:embed="rId2"/>
          <a:stretch>
            <a:fillRect/>
          </a:stretch>
        </p:blipFill>
        <p:spPr>
          <a:xfrm>
            <a:off x="8398968" y="2211572"/>
            <a:ext cx="3793032" cy="3264195"/>
          </a:xfrm>
          <a:prstGeom prst="rect">
            <a:avLst/>
          </a:prstGeom>
        </p:spPr>
      </p:pic>
    </p:spTree>
    <p:extLst>
      <p:ext uri="{BB962C8B-B14F-4D97-AF65-F5344CB8AC3E}">
        <p14:creationId xmlns:p14="http://schemas.microsoft.com/office/powerpoint/2010/main" val="25524189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xmlns="" id="{6765B2C4-93D7-6844-9480-3BCA1C03B616}"/>
              </a:ext>
            </a:extLst>
          </p:cNvPr>
          <p:cNvPicPr>
            <a:picLocks noChangeAspect="1"/>
          </p:cNvPicPr>
          <p:nvPr/>
        </p:nvPicPr>
        <p:blipFill>
          <a:blip r:embed="rId2"/>
          <a:stretch>
            <a:fillRect/>
          </a:stretch>
        </p:blipFill>
        <p:spPr>
          <a:xfrm>
            <a:off x="7620000" y="1356568"/>
            <a:ext cx="4572000" cy="4572000"/>
          </a:xfrm>
          <a:prstGeom prst="rect">
            <a:avLst/>
          </a:prstGeom>
        </p:spPr>
      </p:pic>
      <p:sp>
        <p:nvSpPr>
          <p:cNvPr id="4" name="Rettangolo 3">
            <a:extLst>
              <a:ext uri="{FF2B5EF4-FFF2-40B4-BE49-F238E27FC236}">
                <a16:creationId xmlns:a16="http://schemas.microsoft.com/office/drawing/2014/main" xmlns="" id="{4961A218-36FB-2B44-9B3F-F60E2DF1329D}"/>
              </a:ext>
            </a:extLst>
          </p:cNvPr>
          <p:cNvSpPr/>
          <p:nvPr/>
        </p:nvSpPr>
        <p:spPr>
          <a:xfrm>
            <a:off x="392070" y="2142355"/>
            <a:ext cx="8054505" cy="3334118"/>
          </a:xfrm>
          <a:prstGeom prst="rect">
            <a:avLst/>
          </a:prstGeom>
        </p:spPr>
        <p:txBody>
          <a:bodyPr wrap="square">
            <a:spAutoFit/>
          </a:bodyPr>
          <a:lstStyle/>
          <a:p>
            <a:pPr marL="457200" indent="-457200" algn="just">
              <a:lnSpc>
                <a:spcPct val="150000"/>
              </a:lnSpc>
              <a:spcAft>
                <a:spcPts val="600"/>
              </a:spcAft>
              <a:buFont typeface="+mj-lt"/>
              <a:buAutoNum type="arabicPeriod" startAt="3"/>
            </a:pPr>
            <a:r>
              <a:rPr lang="fr-FR" sz="2800" b="1" dirty="0">
                <a:latin typeface="Calibri" panose="020F0502020204030204" pitchFamily="34" charset="0"/>
                <a:ea typeface="Calibri" panose="020F0502020204030204" pitchFamily="34" charset="0"/>
                <a:cs typeface="Times New Roman" panose="02020603050405020304" pitchFamily="18" charset="0"/>
              </a:rPr>
              <a:t>Quelles nouvelles formes de représentations devrions-nous privilégier dans la littérature, les médias et autres ?</a:t>
            </a:r>
          </a:p>
          <a:p>
            <a:pPr marL="457200" indent="-457200" algn="just">
              <a:lnSpc>
                <a:spcPct val="150000"/>
              </a:lnSpc>
              <a:spcAft>
                <a:spcPts val="600"/>
              </a:spcAft>
              <a:buFont typeface="+mj-lt"/>
              <a:buAutoNum type="arabicPeriod" startAt="3"/>
            </a:pPr>
            <a:r>
              <a:rPr lang="fr-FR" sz="2800" b="1" dirty="0">
                <a:latin typeface="Calibri" panose="020F0502020204030204" pitchFamily="34" charset="0"/>
                <a:ea typeface="Calibri" panose="020F0502020204030204" pitchFamily="34" charset="0"/>
                <a:cs typeface="Times New Roman" panose="02020603050405020304" pitchFamily="18" charset="0"/>
              </a:rPr>
              <a:t>Comment contribuer à promouvoir une société inclusive ?</a:t>
            </a:r>
          </a:p>
        </p:txBody>
      </p:sp>
      <p:sp>
        <p:nvSpPr>
          <p:cNvPr id="2" name="Rettangolo 1">
            <a:extLst>
              <a:ext uri="{FF2B5EF4-FFF2-40B4-BE49-F238E27FC236}">
                <a16:creationId xmlns:a16="http://schemas.microsoft.com/office/drawing/2014/main" xmlns="" id="{E003C23E-9C4D-2742-A573-7EE78B8C7FC5}"/>
              </a:ext>
            </a:extLst>
          </p:cNvPr>
          <p:cNvSpPr/>
          <p:nvPr/>
        </p:nvSpPr>
        <p:spPr>
          <a:xfrm>
            <a:off x="392070" y="61128"/>
            <a:ext cx="10817817" cy="1077218"/>
          </a:xfrm>
          <a:prstGeom prst="rect">
            <a:avLst/>
          </a:prstGeom>
        </p:spPr>
        <p:txBody>
          <a:bodyPr wrap="square">
            <a:spAutoFit/>
          </a:bodyPr>
          <a:lstStyle/>
          <a:p>
            <a:pPr algn="ctr"/>
            <a:r>
              <a:rPr lang="it-IT" sz="3200" b="1" dirty="0" err="1"/>
              <a:t>Éducation</a:t>
            </a:r>
            <a:r>
              <a:rPr lang="it-IT" sz="3200" b="1" dirty="0"/>
              <a:t> inclusive : </a:t>
            </a:r>
            <a:r>
              <a:rPr lang="it-IT" sz="3200" b="1" dirty="0" err="1"/>
              <a:t>vers</a:t>
            </a:r>
            <a:r>
              <a:rPr lang="it-IT" sz="3200" b="1" dirty="0"/>
              <a:t> quelle </a:t>
            </a:r>
            <a:r>
              <a:rPr lang="it-IT" sz="3200" b="1" dirty="0" err="1"/>
              <a:t>mutation</a:t>
            </a:r>
            <a:endParaRPr lang="it-IT" sz="3200" b="1" dirty="0"/>
          </a:p>
          <a:p>
            <a:pPr algn="ctr"/>
            <a:r>
              <a:rPr lang="it-IT" sz="3200" b="1" dirty="0" err="1"/>
              <a:t>des</a:t>
            </a:r>
            <a:r>
              <a:rPr lang="it-IT" sz="3200" b="1" dirty="0"/>
              <a:t> </a:t>
            </a:r>
            <a:r>
              <a:rPr lang="it-IT" sz="3200" b="1" dirty="0" err="1"/>
              <a:t>représentations</a:t>
            </a:r>
            <a:r>
              <a:rPr lang="it-IT" sz="3200" b="1" dirty="0"/>
              <a:t> </a:t>
            </a:r>
            <a:r>
              <a:rPr lang="it-IT" sz="3200" b="1" dirty="0" err="1"/>
              <a:t>sociales</a:t>
            </a:r>
            <a:r>
              <a:rPr lang="it-IT" sz="3200" b="1" dirty="0"/>
              <a:t> ?</a:t>
            </a:r>
            <a:endParaRPr lang="it-IT" sz="3200" b="1" dirty="0">
              <a:effectLst/>
            </a:endParaRPr>
          </a:p>
        </p:txBody>
      </p:sp>
    </p:spTree>
    <p:extLst>
      <p:ext uri="{BB962C8B-B14F-4D97-AF65-F5344CB8AC3E}">
        <p14:creationId xmlns:p14="http://schemas.microsoft.com/office/powerpoint/2010/main" val="259499435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1226</Words>
  <Application>Microsoft Office PowerPoint</Application>
  <PresentationFormat>Grand écran</PresentationFormat>
  <Paragraphs>96</Paragraphs>
  <Slides>17</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17</vt:i4>
      </vt:variant>
    </vt:vector>
  </HeadingPairs>
  <TitlesOfParts>
    <vt:vector size="24" baseType="lpstr">
      <vt:lpstr>ＭＳ Ｐゴシック</vt:lpstr>
      <vt:lpstr>Arial</vt:lpstr>
      <vt:lpstr>Calibri</vt:lpstr>
      <vt:lpstr>Calibri Light</vt:lpstr>
      <vt:lpstr>Symbol</vt:lpstr>
      <vt:lpstr>Times New Roman</vt:lpstr>
      <vt:lpstr>Tema di Office</vt:lpstr>
      <vt:lpstr>Présentation PowerPoint</vt:lpstr>
      <vt:lpstr>Présentation PowerPoint</vt:lpstr>
      <vt:lpstr>Société et Education Inclusives par l’Education à la Différence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Représentations sociales comme outil pédagogique et didactique d’inclusion</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Alessio Covelli</dc:creator>
  <cp:lastModifiedBy>Rkia CHAFAQI</cp:lastModifiedBy>
  <cp:revision>40</cp:revision>
  <dcterms:created xsi:type="dcterms:W3CDTF">2018-12-27T14:42:23Z</dcterms:created>
  <dcterms:modified xsi:type="dcterms:W3CDTF">2019-01-04T09:25:37Z</dcterms:modified>
</cp:coreProperties>
</file>