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77" r:id="rId2"/>
    <p:sldId id="258" r:id="rId3"/>
    <p:sldId id="272" r:id="rId4"/>
    <p:sldId id="265" r:id="rId5"/>
    <p:sldId id="267" r:id="rId6"/>
    <p:sldId id="273" r:id="rId7"/>
    <p:sldId id="261" r:id="rId8"/>
    <p:sldId id="274" r:id="rId9"/>
    <p:sldId id="262" r:id="rId10"/>
    <p:sldId id="275" r:id="rId11"/>
    <p:sldId id="270" r:id="rId12"/>
    <p:sldId id="276" r:id="rId13"/>
    <p:sldId id="259" r:id="rId14"/>
    <p:sldId id="263" r:id="rId15"/>
    <p:sldId id="271" r:id="rId16"/>
    <p:sldId id="264" r:id="rId17"/>
    <p:sldId id="278" r:id="rId1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41"/>
    <p:restoredTop sz="87315"/>
  </p:normalViewPr>
  <p:slideViewPr>
    <p:cSldViewPr snapToGrid="0" snapToObjects="1">
      <p:cViewPr varScale="1">
        <p:scale>
          <a:sx n="64" d="100"/>
          <a:sy n="64" d="100"/>
        </p:scale>
        <p:origin x="69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9FBDD0-6954-1547-A2B4-32DCC534B8EF}" type="datetimeFigureOut">
              <a:rPr lang="fr-FR" smtClean="0"/>
              <a:t>08/01/2019</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716932-1587-AE48-9CB6-793250CEE1F0}" type="slidenum">
              <a:rPr lang="fr-FR" smtClean="0"/>
              <a:t>‹N°›</a:t>
            </a:fld>
            <a:endParaRPr lang="fr-FR"/>
          </a:p>
        </p:txBody>
      </p:sp>
    </p:spTree>
    <p:extLst>
      <p:ext uri="{BB962C8B-B14F-4D97-AF65-F5344CB8AC3E}">
        <p14:creationId xmlns:p14="http://schemas.microsoft.com/office/powerpoint/2010/main" val="14857821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E716932-1587-AE48-9CB6-793250CEE1F0}" type="slidenum">
              <a:rPr lang="fr-FR" smtClean="0"/>
              <a:t>4</a:t>
            </a:fld>
            <a:endParaRPr lang="fr-FR"/>
          </a:p>
        </p:txBody>
      </p:sp>
    </p:spTree>
    <p:extLst>
      <p:ext uri="{BB962C8B-B14F-4D97-AF65-F5344CB8AC3E}">
        <p14:creationId xmlns:p14="http://schemas.microsoft.com/office/powerpoint/2010/main" val="304618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E716932-1587-AE48-9CB6-793250CEE1F0}" type="slidenum">
              <a:rPr lang="fr-FR" smtClean="0"/>
              <a:t>5</a:t>
            </a:fld>
            <a:endParaRPr lang="fr-FR"/>
          </a:p>
        </p:txBody>
      </p:sp>
    </p:spTree>
    <p:extLst>
      <p:ext uri="{BB962C8B-B14F-4D97-AF65-F5344CB8AC3E}">
        <p14:creationId xmlns:p14="http://schemas.microsoft.com/office/powerpoint/2010/main" val="5999409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46E665-9453-7E4C-A9FE-028058C0CC84}"/>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B8955FDC-F392-B94A-B699-0E172E6DC7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5FC09577-BC9A-2C4B-B828-3A6A17BFD023}"/>
              </a:ext>
            </a:extLst>
          </p:cNvPr>
          <p:cNvSpPr>
            <a:spLocks noGrp="1"/>
          </p:cNvSpPr>
          <p:nvPr>
            <p:ph type="dt" sz="half" idx="10"/>
          </p:nvPr>
        </p:nvSpPr>
        <p:spPr/>
        <p:txBody>
          <a:bodyPr/>
          <a:lstStyle/>
          <a:p>
            <a:fld id="{FCBAF54F-79A1-E145-80B4-E71C709454CF}" type="datetime1">
              <a:rPr lang="fr-MA" smtClean="0"/>
              <a:t>08/01/2019</a:t>
            </a:fld>
            <a:endParaRPr lang="fr-FR" dirty="0"/>
          </a:p>
        </p:txBody>
      </p:sp>
      <p:sp>
        <p:nvSpPr>
          <p:cNvPr id="5" name="Espace réservé du pied de page 4">
            <a:extLst>
              <a:ext uri="{FF2B5EF4-FFF2-40B4-BE49-F238E27FC236}">
                <a16:creationId xmlns:a16="http://schemas.microsoft.com/office/drawing/2014/main" id="{A68E28C8-C495-404D-9636-4836B1F5C588}"/>
              </a:ext>
            </a:extLst>
          </p:cNvPr>
          <p:cNvSpPr>
            <a:spLocks noGrp="1"/>
          </p:cNvSpPr>
          <p:nvPr>
            <p:ph type="ftr" sz="quarter" idx="11"/>
          </p:nvPr>
        </p:nvSpPr>
        <p:spPr/>
        <p:txBody>
          <a:bodyPr/>
          <a:lstStyle/>
          <a:p>
            <a:endParaRPr lang="fr-FR" dirty="0"/>
          </a:p>
        </p:txBody>
      </p:sp>
      <p:sp>
        <p:nvSpPr>
          <p:cNvPr id="6" name="Espace réservé du numéro de diapositive 5">
            <a:extLst>
              <a:ext uri="{FF2B5EF4-FFF2-40B4-BE49-F238E27FC236}">
                <a16:creationId xmlns:a16="http://schemas.microsoft.com/office/drawing/2014/main" id="{8E3A8424-CAE3-5D4C-BEF9-A167B3195DC5}"/>
              </a:ext>
            </a:extLst>
          </p:cNvPr>
          <p:cNvSpPr>
            <a:spLocks noGrp="1"/>
          </p:cNvSpPr>
          <p:nvPr>
            <p:ph type="sldNum" sz="quarter" idx="12"/>
          </p:nvPr>
        </p:nvSpPr>
        <p:spPr/>
        <p:txBody>
          <a:bodyPr/>
          <a:lstStyle/>
          <a:p>
            <a:fld id="{9E637189-4EA5-CF41-BEF2-1A187FCF7B63}" type="slidenum">
              <a:rPr lang="fr-FR" smtClean="0"/>
              <a:t>‹N°›</a:t>
            </a:fld>
            <a:endParaRPr lang="fr-FR" dirty="0"/>
          </a:p>
        </p:txBody>
      </p:sp>
    </p:spTree>
    <p:extLst>
      <p:ext uri="{BB962C8B-B14F-4D97-AF65-F5344CB8AC3E}">
        <p14:creationId xmlns:p14="http://schemas.microsoft.com/office/powerpoint/2010/main" val="2337703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323DB0-1603-3D49-951B-EBD9193729D7}"/>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FBF1E82A-6919-924A-A6DC-C90127666E8F}"/>
              </a:ext>
            </a:extLst>
          </p:cNvPr>
          <p:cNvSpPr>
            <a:spLocks noGrp="1"/>
          </p:cNvSpPr>
          <p:nvPr>
            <p:ph type="body" orient="vert" idx="1"/>
          </p:nvPr>
        </p:nvSpPr>
        <p:spPr/>
        <p:txBody>
          <a:bodyPr vert="eaVert"/>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7FFF98E3-B68F-614C-8E70-E0F7CEA7A4E1}"/>
              </a:ext>
            </a:extLst>
          </p:cNvPr>
          <p:cNvSpPr>
            <a:spLocks noGrp="1"/>
          </p:cNvSpPr>
          <p:nvPr>
            <p:ph type="dt" sz="half" idx="10"/>
          </p:nvPr>
        </p:nvSpPr>
        <p:spPr/>
        <p:txBody>
          <a:bodyPr/>
          <a:lstStyle/>
          <a:p>
            <a:fld id="{5DFC5478-81EE-1149-9AE1-8FBDC3213F0C}" type="datetime1">
              <a:rPr lang="fr-MA" smtClean="0"/>
              <a:t>08/01/2019</a:t>
            </a:fld>
            <a:endParaRPr lang="fr-FR" dirty="0"/>
          </a:p>
        </p:txBody>
      </p:sp>
      <p:sp>
        <p:nvSpPr>
          <p:cNvPr id="5" name="Espace réservé du pied de page 4">
            <a:extLst>
              <a:ext uri="{FF2B5EF4-FFF2-40B4-BE49-F238E27FC236}">
                <a16:creationId xmlns:a16="http://schemas.microsoft.com/office/drawing/2014/main" id="{11FE0710-1AF3-0F42-8712-58228B9EEDC8}"/>
              </a:ext>
            </a:extLst>
          </p:cNvPr>
          <p:cNvSpPr>
            <a:spLocks noGrp="1"/>
          </p:cNvSpPr>
          <p:nvPr>
            <p:ph type="ftr" sz="quarter" idx="11"/>
          </p:nvPr>
        </p:nvSpPr>
        <p:spPr/>
        <p:txBody>
          <a:bodyPr/>
          <a:lstStyle/>
          <a:p>
            <a:endParaRPr lang="fr-FR" dirty="0"/>
          </a:p>
        </p:txBody>
      </p:sp>
      <p:sp>
        <p:nvSpPr>
          <p:cNvPr id="6" name="Espace réservé du numéro de diapositive 5">
            <a:extLst>
              <a:ext uri="{FF2B5EF4-FFF2-40B4-BE49-F238E27FC236}">
                <a16:creationId xmlns:a16="http://schemas.microsoft.com/office/drawing/2014/main" id="{7DA1C363-7799-074C-BE5A-7615D3D8310B}"/>
              </a:ext>
            </a:extLst>
          </p:cNvPr>
          <p:cNvSpPr>
            <a:spLocks noGrp="1"/>
          </p:cNvSpPr>
          <p:nvPr>
            <p:ph type="sldNum" sz="quarter" idx="12"/>
          </p:nvPr>
        </p:nvSpPr>
        <p:spPr/>
        <p:txBody>
          <a:bodyPr/>
          <a:lstStyle/>
          <a:p>
            <a:fld id="{9E637189-4EA5-CF41-BEF2-1A187FCF7B63}" type="slidenum">
              <a:rPr lang="fr-FR" smtClean="0"/>
              <a:t>‹N°›</a:t>
            </a:fld>
            <a:endParaRPr lang="fr-FR" dirty="0"/>
          </a:p>
        </p:txBody>
      </p:sp>
    </p:spTree>
    <p:extLst>
      <p:ext uri="{BB962C8B-B14F-4D97-AF65-F5344CB8AC3E}">
        <p14:creationId xmlns:p14="http://schemas.microsoft.com/office/powerpoint/2010/main" val="3029894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492821E5-3365-FE40-826B-1B0929891578}"/>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A2DC6105-7AF9-904B-BB30-FB27F62A5353}"/>
              </a:ext>
            </a:extLst>
          </p:cNvPr>
          <p:cNvSpPr>
            <a:spLocks noGrp="1"/>
          </p:cNvSpPr>
          <p:nvPr>
            <p:ph type="body" orient="vert" idx="1"/>
          </p:nvPr>
        </p:nvSpPr>
        <p:spPr>
          <a:xfrm>
            <a:off x="838200" y="365125"/>
            <a:ext cx="7734300" cy="5811838"/>
          </a:xfrm>
        </p:spPr>
        <p:txBody>
          <a:bodyPr vert="eaVert"/>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3828E4E6-C633-9642-9FDF-D21417BAAC73}"/>
              </a:ext>
            </a:extLst>
          </p:cNvPr>
          <p:cNvSpPr>
            <a:spLocks noGrp="1"/>
          </p:cNvSpPr>
          <p:nvPr>
            <p:ph type="dt" sz="half" idx="10"/>
          </p:nvPr>
        </p:nvSpPr>
        <p:spPr/>
        <p:txBody>
          <a:bodyPr/>
          <a:lstStyle/>
          <a:p>
            <a:fld id="{99F4C553-AEB8-0D40-BB48-26CDCCDD889E}" type="datetime1">
              <a:rPr lang="fr-MA" smtClean="0"/>
              <a:t>08/01/2019</a:t>
            </a:fld>
            <a:endParaRPr lang="fr-FR" dirty="0"/>
          </a:p>
        </p:txBody>
      </p:sp>
      <p:sp>
        <p:nvSpPr>
          <p:cNvPr id="5" name="Espace réservé du pied de page 4">
            <a:extLst>
              <a:ext uri="{FF2B5EF4-FFF2-40B4-BE49-F238E27FC236}">
                <a16:creationId xmlns:a16="http://schemas.microsoft.com/office/drawing/2014/main" id="{4984A204-F8C7-444A-9032-06DAEEEA5628}"/>
              </a:ext>
            </a:extLst>
          </p:cNvPr>
          <p:cNvSpPr>
            <a:spLocks noGrp="1"/>
          </p:cNvSpPr>
          <p:nvPr>
            <p:ph type="ftr" sz="quarter" idx="11"/>
          </p:nvPr>
        </p:nvSpPr>
        <p:spPr/>
        <p:txBody>
          <a:bodyPr/>
          <a:lstStyle/>
          <a:p>
            <a:endParaRPr lang="fr-FR" dirty="0"/>
          </a:p>
        </p:txBody>
      </p:sp>
      <p:sp>
        <p:nvSpPr>
          <p:cNvPr id="6" name="Espace réservé du numéro de diapositive 5">
            <a:extLst>
              <a:ext uri="{FF2B5EF4-FFF2-40B4-BE49-F238E27FC236}">
                <a16:creationId xmlns:a16="http://schemas.microsoft.com/office/drawing/2014/main" id="{BF3282F7-578D-6641-9E97-E9D4C92F7E57}"/>
              </a:ext>
            </a:extLst>
          </p:cNvPr>
          <p:cNvSpPr>
            <a:spLocks noGrp="1"/>
          </p:cNvSpPr>
          <p:nvPr>
            <p:ph type="sldNum" sz="quarter" idx="12"/>
          </p:nvPr>
        </p:nvSpPr>
        <p:spPr/>
        <p:txBody>
          <a:bodyPr/>
          <a:lstStyle/>
          <a:p>
            <a:fld id="{9E637189-4EA5-CF41-BEF2-1A187FCF7B63}" type="slidenum">
              <a:rPr lang="fr-FR" smtClean="0"/>
              <a:t>‹N°›</a:t>
            </a:fld>
            <a:endParaRPr lang="fr-FR" dirty="0"/>
          </a:p>
        </p:txBody>
      </p:sp>
    </p:spTree>
    <p:extLst>
      <p:ext uri="{BB962C8B-B14F-4D97-AF65-F5344CB8AC3E}">
        <p14:creationId xmlns:p14="http://schemas.microsoft.com/office/powerpoint/2010/main" val="14872119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CBD714-3C24-D149-9D76-136D8FC68498}"/>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204C196-5604-104F-9613-07D0E41B2CBB}"/>
              </a:ext>
            </a:extLst>
          </p:cNvPr>
          <p:cNvSpPr>
            <a:spLocks noGrp="1"/>
          </p:cNvSpPr>
          <p:nvPr>
            <p:ph idx="1"/>
          </p:nvPr>
        </p:nvSpPr>
        <p:spPr/>
        <p:txBody>
          <a:bodyPr/>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E1A58281-1CFA-F94D-B885-1B30E1076A1C}"/>
              </a:ext>
            </a:extLst>
          </p:cNvPr>
          <p:cNvSpPr>
            <a:spLocks noGrp="1"/>
          </p:cNvSpPr>
          <p:nvPr>
            <p:ph type="dt" sz="half" idx="10"/>
          </p:nvPr>
        </p:nvSpPr>
        <p:spPr/>
        <p:txBody>
          <a:bodyPr/>
          <a:lstStyle/>
          <a:p>
            <a:fld id="{EC33D493-447D-8C4E-B243-53986140B89A}" type="datetime1">
              <a:rPr lang="fr-MA" smtClean="0"/>
              <a:t>08/01/2019</a:t>
            </a:fld>
            <a:endParaRPr lang="fr-FR" dirty="0"/>
          </a:p>
        </p:txBody>
      </p:sp>
      <p:sp>
        <p:nvSpPr>
          <p:cNvPr id="5" name="Espace réservé du pied de page 4">
            <a:extLst>
              <a:ext uri="{FF2B5EF4-FFF2-40B4-BE49-F238E27FC236}">
                <a16:creationId xmlns:a16="http://schemas.microsoft.com/office/drawing/2014/main" id="{F2A42178-0990-9A4D-9DF9-DA5CD1F0475D}"/>
              </a:ext>
            </a:extLst>
          </p:cNvPr>
          <p:cNvSpPr>
            <a:spLocks noGrp="1"/>
          </p:cNvSpPr>
          <p:nvPr>
            <p:ph type="ftr" sz="quarter" idx="11"/>
          </p:nvPr>
        </p:nvSpPr>
        <p:spPr/>
        <p:txBody>
          <a:bodyPr/>
          <a:lstStyle/>
          <a:p>
            <a:endParaRPr lang="fr-FR" dirty="0"/>
          </a:p>
        </p:txBody>
      </p:sp>
      <p:sp>
        <p:nvSpPr>
          <p:cNvPr id="6" name="Espace réservé du numéro de diapositive 5">
            <a:extLst>
              <a:ext uri="{FF2B5EF4-FFF2-40B4-BE49-F238E27FC236}">
                <a16:creationId xmlns:a16="http://schemas.microsoft.com/office/drawing/2014/main" id="{F29C3A62-F59F-264D-8AB9-50ABC481997A}"/>
              </a:ext>
            </a:extLst>
          </p:cNvPr>
          <p:cNvSpPr>
            <a:spLocks noGrp="1"/>
          </p:cNvSpPr>
          <p:nvPr>
            <p:ph type="sldNum" sz="quarter" idx="12"/>
          </p:nvPr>
        </p:nvSpPr>
        <p:spPr/>
        <p:txBody>
          <a:bodyPr/>
          <a:lstStyle/>
          <a:p>
            <a:fld id="{9E637189-4EA5-CF41-BEF2-1A187FCF7B63}" type="slidenum">
              <a:rPr lang="fr-FR" smtClean="0"/>
              <a:t>‹N°›</a:t>
            </a:fld>
            <a:endParaRPr lang="fr-FR" dirty="0"/>
          </a:p>
        </p:txBody>
      </p:sp>
    </p:spTree>
    <p:extLst>
      <p:ext uri="{BB962C8B-B14F-4D97-AF65-F5344CB8AC3E}">
        <p14:creationId xmlns:p14="http://schemas.microsoft.com/office/powerpoint/2010/main" val="2989389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865E80-6E9A-2243-AE11-1C6B6C3884D7}"/>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34661B2-2BA5-7648-8FFF-6285C33B414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13582F3E-67EF-0240-977A-7D4C1CA3CCF9}"/>
              </a:ext>
            </a:extLst>
          </p:cNvPr>
          <p:cNvSpPr>
            <a:spLocks noGrp="1"/>
          </p:cNvSpPr>
          <p:nvPr>
            <p:ph type="dt" sz="half" idx="10"/>
          </p:nvPr>
        </p:nvSpPr>
        <p:spPr/>
        <p:txBody>
          <a:bodyPr/>
          <a:lstStyle/>
          <a:p>
            <a:fld id="{FFE97F21-820D-0C42-8215-B800CF15D830}" type="datetime1">
              <a:rPr lang="fr-MA" smtClean="0"/>
              <a:t>08/01/2019</a:t>
            </a:fld>
            <a:endParaRPr lang="fr-FR" dirty="0"/>
          </a:p>
        </p:txBody>
      </p:sp>
      <p:sp>
        <p:nvSpPr>
          <p:cNvPr id="5" name="Espace réservé du pied de page 4">
            <a:extLst>
              <a:ext uri="{FF2B5EF4-FFF2-40B4-BE49-F238E27FC236}">
                <a16:creationId xmlns:a16="http://schemas.microsoft.com/office/drawing/2014/main" id="{68DE304D-E3D9-A848-A96C-29BADC6246EA}"/>
              </a:ext>
            </a:extLst>
          </p:cNvPr>
          <p:cNvSpPr>
            <a:spLocks noGrp="1"/>
          </p:cNvSpPr>
          <p:nvPr>
            <p:ph type="ftr" sz="quarter" idx="11"/>
          </p:nvPr>
        </p:nvSpPr>
        <p:spPr/>
        <p:txBody>
          <a:bodyPr/>
          <a:lstStyle/>
          <a:p>
            <a:endParaRPr lang="fr-FR" dirty="0"/>
          </a:p>
        </p:txBody>
      </p:sp>
      <p:sp>
        <p:nvSpPr>
          <p:cNvPr id="6" name="Espace réservé du numéro de diapositive 5">
            <a:extLst>
              <a:ext uri="{FF2B5EF4-FFF2-40B4-BE49-F238E27FC236}">
                <a16:creationId xmlns:a16="http://schemas.microsoft.com/office/drawing/2014/main" id="{383EFC17-610F-3842-B46E-B14BF3E95160}"/>
              </a:ext>
            </a:extLst>
          </p:cNvPr>
          <p:cNvSpPr>
            <a:spLocks noGrp="1"/>
          </p:cNvSpPr>
          <p:nvPr>
            <p:ph type="sldNum" sz="quarter" idx="12"/>
          </p:nvPr>
        </p:nvSpPr>
        <p:spPr/>
        <p:txBody>
          <a:bodyPr/>
          <a:lstStyle/>
          <a:p>
            <a:fld id="{9E637189-4EA5-CF41-BEF2-1A187FCF7B63}" type="slidenum">
              <a:rPr lang="fr-FR" smtClean="0"/>
              <a:t>‹N°›</a:t>
            </a:fld>
            <a:endParaRPr lang="fr-FR" dirty="0"/>
          </a:p>
        </p:txBody>
      </p:sp>
    </p:spTree>
    <p:extLst>
      <p:ext uri="{BB962C8B-B14F-4D97-AF65-F5344CB8AC3E}">
        <p14:creationId xmlns:p14="http://schemas.microsoft.com/office/powerpoint/2010/main" val="12357511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483FF5-0484-C743-9091-DC43B7AA8732}"/>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53F3D69-5C71-D14F-A485-ADEDA5055E76}"/>
              </a:ext>
            </a:extLst>
          </p:cNvPr>
          <p:cNvSpPr>
            <a:spLocks noGrp="1"/>
          </p:cNvSpPr>
          <p:nvPr>
            <p:ph sz="half" idx="1"/>
          </p:nvPr>
        </p:nvSpPr>
        <p:spPr>
          <a:xfrm>
            <a:off x="838200" y="1825625"/>
            <a:ext cx="5181600" cy="4351338"/>
          </a:xfrm>
        </p:spPr>
        <p:txBody>
          <a:bodyPr/>
          <a:lstStyle/>
          <a:p>
            <a:r>
              <a:rPr lang="fr-FR"/>
              <a:t>Modifier les styles du texte du masque
Deuxième niveau
Troisième niveau
Quatrième niveau
Cinquième niveau</a:t>
            </a:r>
          </a:p>
        </p:txBody>
      </p:sp>
      <p:sp>
        <p:nvSpPr>
          <p:cNvPr id="4" name="Espace réservé du contenu 3">
            <a:extLst>
              <a:ext uri="{FF2B5EF4-FFF2-40B4-BE49-F238E27FC236}">
                <a16:creationId xmlns:a16="http://schemas.microsoft.com/office/drawing/2014/main" id="{EB552B5A-0D98-6049-A625-5299B98ADC1D}"/>
              </a:ext>
            </a:extLst>
          </p:cNvPr>
          <p:cNvSpPr>
            <a:spLocks noGrp="1"/>
          </p:cNvSpPr>
          <p:nvPr>
            <p:ph sz="half" idx="2"/>
          </p:nvPr>
        </p:nvSpPr>
        <p:spPr>
          <a:xfrm>
            <a:off x="6172200" y="1825625"/>
            <a:ext cx="5181600" cy="4351338"/>
          </a:xfrm>
        </p:spPr>
        <p:txBody>
          <a:bodyPr/>
          <a:lstStyle/>
          <a:p>
            <a:r>
              <a:rPr lang="fr-FR"/>
              <a:t>Modifier les styles du texte du masque
Deuxième niveau
Troisième niveau
Quatrième niveau
Cinquième niveau</a:t>
            </a:r>
          </a:p>
        </p:txBody>
      </p:sp>
      <p:sp>
        <p:nvSpPr>
          <p:cNvPr id="5" name="Espace réservé de la date 4">
            <a:extLst>
              <a:ext uri="{FF2B5EF4-FFF2-40B4-BE49-F238E27FC236}">
                <a16:creationId xmlns:a16="http://schemas.microsoft.com/office/drawing/2014/main" id="{C278A62D-364E-844A-838C-3CF9BE3CB403}"/>
              </a:ext>
            </a:extLst>
          </p:cNvPr>
          <p:cNvSpPr>
            <a:spLocks noGrp="1"/>
          </p:cNvSpPr>
          <p:nvPr>
            <p:ph type="dt" sz="half" idx="10"/>
          </p:nvPr>
        </p:nvSpPr>
        <p:spPr/>
        <p:txBody>
          <a:bodyPr/>
          <a:lstStyle/>
          <a:p>
            <a:fld id="{D90676DF-A897-AA4D-A857-225BCAAF5396}" type="datetime1">
              <a:rPr lang="fr-MA" smtClean="0"/>
              <a:t>08/01/2019</a:t>
            </a:fld>
            <a:endParaRPr lang="fr-FR" dirty="0"/>
          </a:p>
        </p:txBody>
      </p:sp>
      <p:sp>
        <p:nvSpPr>
          <p:cNvPr id="6" name="Espace réservé du pied de page 5">
            <a:extLst>
              <a:ext uri="{FF2B5EF4-FFF2-40B4-BE49-F238E27FC236}">
                <a16:creationId xmlns:a16="http://schemas.microsoft.com/office/drawing/2014/main" id="{6CD45D85-4FC5-BB42-840D-5750315EABD9}"/>
              </a:ext>
            </a:extLst>
          </p:cNvPr>
          <p:cNvSpPr>
            <a:spLocks noGrp="1"/>
          </p:cNvSpPr>
          <p:nvPr>
            <p:ph type="ftr" sz="quarter" idx="11"/>
          </p:nvPr>
        </p:nvSpPr>
        <p:spPr/>
        <p:txBody>
          <a:bodyPr/>
          <a:lstStyle/>
          <a:p>
            <a:endParaRPr lang="fr-FR" dirty="0"/>
          </a:p>
        </p:txBody>
      </p:sp>
      <p:sp>
        <p:nvSpPr>
          <p:cNvPr id="7" name="Espace réservé du numéro de diapositive 6">
            <a:extLst>
              <a:ext uri="{FF2B5EF4-FFF2-40B4-BE49-F238E27FC236}">
                <a16:creationId xmlns:a16="http://schemas.microsoft.com/office/drawing/2014/main" id="{5537795B-5D8C-B240-8681-B11B787C180F}"/>
              </a:ext>
            </a:extLst>
          </p:cNvPr>
          <p:cNvSpPr>
            <a:spLocks noGrp="1"/>
          </p:cNvSpPr>
          <p:nvPr>
            <p:ph type="sldNum" sz="quarter" idx="12"/>
          </p:nvPr>
        </p:nvSpPr>
        <p:spPr/>
        <p:txBody>
          <a:bodyPr/>
          <a:lstStyle/>
          <a:p>
            <a:fld id="{9E637189-4EA5-CF41-BEF2-1A187FCF7B63}" type="slidenum">
              <a:rPr lang="fr-FR" smtClean="0"/>
              <a:t>‹N°›</a:t>
            </a:fld>
            <a:endParaRPr lang="fr-FR" dirty="0"/>
          </a:p>
        </p:txBody>
      </p:sp>
    </p:spTree>
    <p:extLst>
      <p:ext uri="{BB962C8B-B14F-4D97-AF65-F5344CB8AC3E}">
        <p14:creationId xmlns:p14="http://schemas.microsoft.com/office/powerpoint/2010/main" val="3612618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E1E9A3-6CE8-AB43-80C8-B0D0C79C4F53}"/>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772F395-AF77-7A4C-B26D-D70F3D0CC7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fr-FR"/>
              <a:t>Modifier les styles du texte du masque
Deuxième niveau
Troisième niveau
Quatrième niveau
Cinquième niveau</a:t>
            </a:r>
          </a:p>
        </p:txBody>
      </p:sp>
      <p:sp>
        <p:nvSpPr>
          <p:cNvPr id="4" name="Espace réservé du contenu 3">
            <a:extLst>
              <a:ext uri="{FF2B5EF4-FFF2-40B4-BE49-F238E27FC236}">
                <a16:creationId xmlns:a16="http://schemas.microsoft.com/office/drawing/2014/main" id="{1D58AF8D-5148-F442-9929-5A0937B5F36F}"/>
              </a:ext>
            </a:extLst>
          </p:cNvPr>
          <p:cNvSpPr>
            <a:spLocks noGrp="1"/>
          </p:cNvSpPr>
          <p:nvPr>
            <p:ph sz="half" idx="2"/>
          </p:nvPr>
        </p:nvSpPr>
        <p:spPr>
          <a:xfrm>
            <a:off x="839788" y="2505075"/>
            <a:ext cx="5157787" cy="3684588"/>
          </a:xfrm>
        </p:spPr>
        <p:txBody>
          <a:bodyPr/>
          <a:lstStyle/>
          <a:p>
            <a:r>
              <a:rPr lang="fr-FR"/>
              <a:t>Modifier les styles du texte du masque
Deuxième niveau
Troisième niveau
Quatrième niveau
Cinquième niveau</a:t>
            </a:r>
          </a:p>
        </p:txBody>
      </p:sp>
      <p:sp>
        <p:nvSpPr>
          <p:cNvPr id="5" name="Espace réservé du texte 4">
            <a:extLst>
              <a:ext uri="{FF2B5EF4-FFF2-40B4-BE49-F238E27FC236}">
                <a16:creationId xmlns:a16="http://schemas.microsoft.com/office/drawing/2014/main" id="{325EB3D1-0937-2248-81BA-590E3AAE5B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fr-FR"/>
              <a:t>Modifier les styles du texte du masque
Deuxième niveau
Troisième niveau
Quatrième niveau
Cinquième niveau</a:t>
            </a:r>
          </a:p>
        </p:txBody>
      </p:sp>
      <p:sp>
        <p:nvSpPr>
          <p:cNvPr id="6" name="Espace réservé du contenu 5">
            <a:extLst>
              <a:ext uri="{FF2B5EF4-FFF2-40B4-BE49-F238E27FC236}">
                <a16:creationId xmlns:a16="http://schemas.microsoft.com/office/drawing/2014/main" id="{F359D642-6475-3346-9F01-9D4819E1B543}"/>
              </a:ext>
            </a:extLst>
          </p:cNvPr>
          <p:cNvSpPr>
            <a:spLocks noGrp="1"/>
          </p:cNvSpPr>
          <p:nvPr>
            <p:ph sz="quarter" idx="4"/>
          </p:nvPr>
        </p:nvSpPr>
        <p:spPr>
          <a:xfrm>
            <a:off x="6172200" y="2505075"/>
            <a:ext cx="5183188" cy="3684588"/>
          </a:xfrm>
        </p:spPr>
        <p:txBody>
          <a:bodyPr/>
          <a:lstStyle/>
          <a:p>
            <a:r>
              <a:rPr lang="fr-FR"/>
              <a:t>Modifier les styles du texte du masque
Deuxième niveau
Troisième niveau
Quatrième niveau
Cinquième niveau</a:t>
            </a:r>
          </a:p>
        </p:txBody>
      </p:sp>
      <p:sp>
        <p:nvSpPr>
          <p:cNvPr id="7" name="Espace réservé de la date 6">
            <a:extLst>
              <a:ext uri="{FF2B5EF4-FFF2-40B4-BE49-F238E27FC236}">
                <a16:creationId xmlns:a16="http://schemas.microsoft.com/office/drawing/2014/main" id="{B0B1CBB3-0CA4-9D4C-8D2F-B08B6C9EC4D9}"/>
              </a:ext>
            </a:extLst>
          </p:cNvPr>
          <p:cNvSpPr>
            <a:spLocks noGrp="1"/>
          </p:cNvSpPr>
          <p:nvPr>
            <p:ph type="dt" sz="half" idx="10"/>
          </p:nvPr>
        </p:nvSpPr>
        <p:spPr/>
        <p:txBody>
          <a:bodyPr/>
          <a:lstStyle/>
          <a:p>
            <a:fld id="{4BA16439-3007-1942-8BBE-BCB0F94F8DA8}" type="datetime1">
              <a:rPr lang="fr-MA" smtClean="0"/>
              <a:t>08/01/2019</a:t>
            </a:fld>
            <a:endParaRPr lang="fr-FR" dirty="0"/>
          </a:p>
        </p:txBody>
      </p:sp>
      <p:sp>
        <p:nvSpPr>
          <p:cNvPr id="8" name="Espace réservé du pied de page 7">
            <a:extLst>
              <a:ext uri="{FF2B5EF4-FFF2-40B4-BE49-F238E27FC236}">
                <a16:creationId xmlns:a16="http://schemas.microsoft.com/office/drawing/2014/main" id="{06FB6F6C-5930-FF42-A7E3-C95FC4F42595}"/>
              </a:ext>
            </a:extLst>
          </p:cNvPr>
          <p:cNvSpPr>
            <a:spLocks noGrp="1"/>
          </p:cNvSpPr>
          <p:nvPr>
            <p:ph type="ftr" sz="quarter" idx="11"/>
          </p:nvPr>
        </p:nvSpPr>
        <p:spPr/>
        <p:txBody>
          <a:bodyPr/>
          <a:lstStyle/>
          <a:p>
            <a:endParaRPr lang="fr-FR" dirty="0"/>
          </a:p>
        </p:txBody>
      </p:sp>
      <p:sp>
        <p:nvSpPr>
          <p:cNvPr id="9" name="Espace réservé du numéro de diapositive 8">
            <a:extLst>
              <a:ext uri="{FF2B5EF4-FFF2-40B4-BE49-F238E27FC236}">
                <a16:creationId xmlns:a16="http://schemas.microsoft.com/office/drawing/2014/main" id="{FDE757AF-0B03-C14F-A415-10FDC4F9F3C2}"/>
              </a:ext>
            </a:extLst>
          </p:cNvPr>
          <p:cNvSpPr>
            <a:spLocks noGrp="1"/>
          </p:cNvSpPr>
          <p:nvPr>
            <p:ph type="sldNum" sz="quarter" idx="12"/>
          </p:nvPr>
        </p:nvSpPr>
        <p:spPr/>
        <p:txBody>
          <a:bodyPr/>
          <a:lstStyle/>
          <a:p>
            <a:fld id="{9E637189-4EA5-CF41-BEF2-1A187FCF7B63}" type="slidenum">
              <a:rPr lang="fr-FR" smtClean="0"/>
              <a:t>‹N°›</a:t>
            </a:fld>
            <a:endParaRPr lang="fr-FR" dirty="0"/>
          </a:p>
        </p:txBody>
      </p:sp>
    </p:spTree>
    <p:extLst>
      <p:ext uri="{BB962C8B-B14F-4D97-AF65-F5344CB8AC3E}">
        <p14:creationId xmlns:p14="http://schemas.microsoft.com/office/powerpoint/2010/main" val="944490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782DD8-E3B2-D744-8623-2ED8CDEBF31A}"/>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85B8CD00-7169-0243-BE8E-6ADB75647665}"/>
              </a:ext>
            </a:extLst>
          </p:cNvPr>
          <p:cNvSpPr>
            <a:spLocks noGrp="1"/>
          </p:cNvSpPr>
          <p:nvPr>
            <p:ph type="dt" sz="half" idx="10"/>
          </p:nvPr>
        </p:nvSpPr>
        <p:spPr/>
        <p:txBody>
          <a:bodyPr/>
          <a:lstStyle/>
          <a:p>
            <a:fld id="{B7E41FD1-0139-4E46-9844-8F75081CBD46}" type="datetime1">
              <a:rPr lang="fr-MA" smtClean="0"/>
              <a:t>08/01/2019</a:t>
            </a:fld>
            <a:endParaRPr lang="fr-FR" dirty="0"/>
          </a:p>
        </p:txBody>
      </p:sp>
      <p:sp>
        <p:nvSpPr>
          <p:cNvPr id="4" name="Espace réservé du pied de page 3">
            <a:extLst>
              <a:ext uri="{FF2B5EF4-FFF2-40B4-BE49-F238E27FC236}">
                <a16:creationId xmlns:a16="http://schemas.microsoft.com/office/drawing/2014/main" id="{8A18E420-1AFA-9D43-9BAC-07D70161CE5F}"/>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C50201B4-31A9-D046-8ED3-94B4B34E2C2A}"/>
              </a:ext>
            </a:extLst>
          </p:cNvPr>
          <p:cNvSpPr>
            <a:spLocks noGrp="1"/>
          </p:cNvSpPr>
          <p:nvPr>
            <p:ph type="sldNum" sz="quarter" idx="12"/>
          </p:nvPr>
        </p:nvSpPr>
        <p:spPr/>
        <p:txBody>
          <a:bodyPr/>
          <a:lstStyle/>
          <a:p>
            <a:fld id="{9E637189-4EA5-CF41-BEF2-1A187FCF7B63}" type="slidenum">
              <a:rPr lang="fr-FR" smtClean="0"/>
              <a:t>‹N°›</a:t>
            </a:fld>
            <a:endParaRPr lang="fr-FR" dirty="0"/>
          </a:p>
        </p:txBody>
      </p:sp>
    </p:spTree>
    <p:extLst>
      <p:ext uri="{BB962C8B-B14F-4D97-AF65-F5344CB8AC3E}">
        <p14:creationId xmlns:p14="http://schemas.microsoft.com/office/powerpoint/2010/main" val="19908662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BE22213-2633-D342-9C3F-AEDCC53356BD}"/>
              </a:ext>
            </a:extLst>
          </p:cNvPr>
          <p:cNvSpPr>
            <a:spLocks noGrp="1"/>
          </p:cNvSpPr>
          <p:nvPr>
            <p:ph type="dt" sz="half" idx="10"/>
          </p:nvPr>
        </p:nvSpPr>
        <p:spPr/>
        <p:txBody>
          <a:bodyPr/>
          <a:lstStyle/>
          <a:p>
            <a:fld id="{9316BD9D-432F-144B-B0CE-B302AD066442}" type="datetime1">
              <a:rPr lang="fr-MA" smtClean="0"/>
              <a:t>08/01/2019</a:t>
            </a:fld>
            <a:endParaRPr lang="fr-FR" dirty="0"/>
          </a:p>
        </p:txBody>
      </p:sp>
      <p:sp>
        <p:nvSpPr>
          <p:cNvPr id="3" name="Espace réservé du pied de page 2">
            <a:extLst>
              <a:ext uri="{FF2B5EF4-FFF2-40B4-BE49-F238E27FC236}">
                <a16:creationId xmlns:a16="http://schemas.microsoft.com/office/drawing/2014/main" id="{6E07CF20-3148-F847-8D2B-639A871B18B3}"/>
              </a:ext>
            </a:extLst>
          </p:cNvPr>
          <p:cNvSpPr>
            <a:spLocks noGrp="1"/>
          </p:cNvSpPr>
          <p:nvPr>
            <p:ph type="ftr" sz="quarter" idx="1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DAA2BD2-5A91-5840-834C-AAB3A987F4BB}"/>
              </a:ext>
            </a:extLst>
          </p:cNvPr>
          <p:cNvSpPr>
            <a:spLocks noGrp="1"/>
          </p:cNvSpPr>
          <p:nvPr>
            <p:ph type="sldNum" sz="quarter" idx="12"/>
          </p:nvPr>
        </p:nvSpPr>
        <p:spPr/>
        <p:txBody>
          <a:bodyPr/>
          <a:lstStyle/>
          <a:p>
            <a:fld id="{9E637189-4EA5-CF41-BEF2-1A187FCF7B63}" type="slidenum">
              <a:rPr lang="fr-FR" smtClean="0"/>
              <a:t>‹N°›</a:t>
            </a:fld>
            <a:endParaRPr lang="fr-FR" dirty="0"/>
          </a:p>
        </p:txBody>
      </p:sp>
    </p:spTree>
    <p:extLst>
      <p:ext uri="{BB962C8B-B14F-4D97-AF65-F5344CB8AC3E}">
        <p14:creationId xmlns:p14="http://schemas.microsoft.com/office/powerpoint/2010/main" val="3500055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1FE0E59-D51A-8942-8E72-92998BB2E89B}"/>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C3E583BB-9ABE-C943-9488-E9C6D5056F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fr-FR"/>
              <a:t>Modifier les styles du texte du masque
Deuxième niveau
Troisième niveau
Quatrième niveau
Cinquième niveau</a:t>
            </a:r>
          </a:p>
        </p:txBody>
      </p:sp>
      <p:sp>
        <p:nvSpPr>
          <p:cNvPr id="4" name="Espace réservé du texte 3">
            <a:extLst>
              <a:ext uri="{FF2B5EF4-FFF2-40B4-BE49-F238E27FC236}">
                <a16:creationId xmlns:a16="http://schemas.microsoft.com/office/drawing/2014/main" id="{37372E3F-53D9-A341-AE3A-FB85295A4F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fr-FR"/>
              <a:t>Modifier les styles du texte du masque
Deuxième niveau
Troisième niveau
Quatrième niveau
Cinquième niveau</a:t>
            </a:r>
          </a:p>
        </p:txBody>
      </p:sp>
      <p:sp>
        <p:nvSpPr>
          <p:cNvPr id="5" name="Espace réservé de la date 4">
            <a:extLst>
              <a:ext uri="{FF2B5EF4-FFF2-40B4-BE49-F238E27FC236}">
                <a16:creationId xmlns:a16="http://schemas.microsoft.com/office/drawing/2014/main" id="{DFF3A24A-DA62-A347-B0A3-AACF7C884739}"/>
              </a:ext>
            </a:extLst>
          </p:cNvPr>
          <p:cNvSpPr>
            <a:spLocks noGrp="1"/>
          </p:cNvSpPr>
          <p:nvPr>
            <p:ph type="dt" sz="half" idx="10"/>
          </p:nvPr>
        </p:nvSpPr>
        <p:spPr/>
        <p:txBody>
          <a:bodyPr/>
          <a:lstStyle/>
          <a:p>
            <a:fld id="{18BD5D64-B421-CB43-B3C2-ACA788ED332B}" type="datetime1">
              <a:rPr lang="fr-MA" smtClean="0"/>
              <a:t>08/01/2019</a:t>
            </a:fld>
            <a:endParaRPr lang="fr-FR" dirty="0"/>
          </a:p>
        </p:txBody>
      </p:sp>
      <p:sp>
        <p:nvSpPr>
          <p:cNvPr id="6" name="Espace réservé du pied de page 5">
            <a:extLst>
              <a:ext uri="{FF2B5EF4-FFF2-40B4-BE49-F238E27FC236}">
                <a16:creationId xmlns:a16="http://schemas.microsoft.com/office/drawing/2014/main" id="{FF132F78-4B32-9846-AC23-8E33D239CF69}"/>
              </a:ext>
            </a:extLst>
          </p:cNvPr>
          <p:cNvSpPr>
            <a:spLocks noGrp="1"/>
          </p:cNvSpPr>
          <p:nvPr>
            <p:ph type="ftr" sz="quarter" idx="11"/>
          </p:nvPr>
        </p:nvSpPr>
        <p:spPr/>
        <p:txBody>
          <a:bodyPr/>
          <a:lstStyle/>
          <a:p>
            <a:endParaRPr lang="fr-FR" dirty="0"/>
          </a:p>
        </p:txBody>
      </p:sp>
      <p:sp>
        <p:nvSpPr>
          <p:cNvPr id="7" name="Espace réservé du numéro de diapositive 6">
            <a:extLst>
              <a:ext uri="{FF2B5EF4-FFF2-40B4-BE49-F238E27FC236}">
                <a16:creationId xmlns:a16="http://schemas.microsoft.com/office/drawing/2014/main" id="{96A44180-C2DA-314A-B330-DB9C2CACF5E4}"/>
              </a:ext>
            </a:extLst>
          </p:cNvPr>
          <p:cNvSpPr>
            <a:spLocks noGrp="1"/>
          </p:cNvSpPr>
          <p:nvPr>
            <p:ph type="sldNum" sz="quarter" idx="12"/>
          </p:nvPr>
        </p:nvSpPr>
        <p:spPr/>
        <p:txBody>
          <a:bodyPr/>
          <a:lstStyle/>
          <a:p>
            <a:fld id="{9E637189-4EA5-CF41-BEF2-1A187FCF7B63}" type="slidenum">
              <a:rPr lang="fr-FR" smtClean="0"/>
              <a:t>‹N°›</a:t>
            </a:fld>
            <a:endParaRPr lang="fr-FR" dirty="0"/>
          </a:p>
        </p:txBody>
      </p:sp>
    </p:spTree>
    <p:extLst>
      <p:ext uri="{BB962C8B-B14F-4D97-AF65-F5344CB8AC3E}">
        <p14:creationId xmlns:p14="http://schemas.microsoft.com/office/powerpoint/2010/main" val="994004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422AA5-F798-064E-9EEB-98D5333119CA}"/>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D9FA3C16-1EAB-7745-A8E1-9655DE4F01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45EC6493-8857-AE43-B37D-72A1B554F8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fr-FR"/>
              <a:t>Modifier les styles du texte du masque
Deuxième niveau
Troisième niveau
Quatrième niveau
Cinquième niveau</a:t>
            </a:r>
          </a:p>
        </p:txBody>
      </p:sp>
      <p:sp>
        <p:nvSpPr>
          <p:cNvPr id="5" name="Espace réservé de la date 4">
            <a:extLst>
              <a:ext uri="{FF2B5EF4-FFF2-40B4-BE49-F238E27FC236}">
                <a16:creationId xmlns:a16="http://schemas.microsoft.com/office/drawing/2014/main" id="{E34F907D-684B-FE45-838D-A1A2CC6DCF86}"/>
              </a:ext>
            </a:extLst>
          </p:cNvPr>
          <p:cNvSpPr>
            <a:spLocks noGrp="1"/>
          </p:cNvSpPr>
          <p:nvPr>
            <p:ph type="dt" sz="half" idx="10"/>
          </p:nvPr>
        </p:nvSpPr>
        <p:spPr/>
        <p:txBody>
          <a:bodyPr/>
          <a:lstStyle/>
          <a:p>
            <a:fld id="{AEFF0620-9598-B048-B654-E3E036ABC56D}" type="datetime1">
              <a:rPr lang="fr-MA" smtClean="0"/>
              <a:t>08/01/2019</a:t>
            </a:fld>
            <a:endParaRPr lang="fr-FR" dirty="0"/>
          </a:p>
        </p:txBody>
      </p:sp>
      <p:sp>
        <p:nvSpPr>
          <p:cNvPr id="6" name="Espace réservé du pied de page 5">
            <a:extLst>
              <a:ext uri="{FF2B5EF4-FFF2-40B4-BE49-F238E27FC236}">
                <a16:creationId xmlns:a16="http://schemas.microsoft.com/office/drawing/2014/main" id="{C3252567-71DF-1143-B6F1-4B4EAF8FCFE6}"/>
              </a:ext>
            </a:extLst>
          </p:cNvPr>
          <p:cNvSpPr>
            <a:spLocks noGrp="1"/>
          </p:cNvSpPr>
          <p:nvPr>
            <p:ph type="ftr" sz="quarter" idx="11"/>
          </p:nvPr>
        </p:nvSpPr>
        <p:spPr/>
        <p:txBody>
          <a:bodyPr/>
          <a:lstStyle/>
          <a:p>
            <a:endParaRPr lang="fr-FR" dirty="0"/>
          </a:p>
        </p:txBody>
      </p:sp>
      <p:sp>
        <p:nvSpPr>
          <p:cNvPr id="7" name="Espace réservé du numéro de diapositive 6">
            <a:extLst>
              <a:ext uri="{FF2B5EF4-FFF2-40B4-BE49-F238E27FC236}">
                <a16:creationId xmlns:a16="http://schemas.microsoft.com/office/drawing/2014/main" id="{5A8EDFED-147A-264A-90FF-05E40AFEDF59}"/>
              </a:ext>
            </a:extLst>
          </p:cNvPr>
          <p:cNvSpPr>
            <a:spLocks noGrp="1"/>
          </p:cNvSpPr>
          <p:nvPr>
            <p:ph type="sldNum" sz="quarter" idx="12"/>
          </p:nvPr>
        </p:nvSpPr>
        <p:spPr/>
        <p:txBody>
          <a:bodyPr/>
          <a:lstStyle/>
          <a:p>
            <a:fld id="{9E637189-4EA5-CF41-BEF2-1A187FCF7B63}" type="slidenum">
              <a:rPr lang="fr-FR" smtClean="0"/>
              <a:t>‹N°›</a:t>
            </a:fld>
            <a:endParaRPr lang="fr-FR" dirty="0"/>
          </a:p>
        </p:txBody>
      </p:sp>
    </p:spTree>
    <p:extLst>
      <p:ext uri="{BB962C8B-B14F-4D97-AF65-F5344CB8AC3E}">
        <p14:creationId xmlns:p14="http://schemas.microsoft.com/office/powerpoint/2010/main" val="2455647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4193E6EC-07BB-8D4D-94CC-F01C3E8AA1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4EAEFF4E-A5D3-A64A-955C-DF1762FEDC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F7A168DE-118C-0645-8945-4A0EAA32FF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8E07A0-4EB7-2A40-A2C6-61A667F92A6E}" type="datetime1">
              <a:rPr lang="fr-MA" smtClean="0"/>
              <a:t>08/01/2019</a:t>
            </a:fld>
            <a:endParaRPr lang="fr-FR" dirty="0"/>
          </a:p>
        </p:txBody>
      </p:sp>
      <p:sp>
        <p:nvSpPr>
          <p:cNvPr id="5" name="Espace réservé du pied de page 4">
            <a:extLst>
              <a:ext uri="{FF2B5EF4-FFF2-40B4-BE49-F238E27FC236}">
                <a16:creationId xmlns:a16="http://schemas.microsoft.com/office/drawing/2014/main" id="{C4A9A64A-9FFF-8740-96C2-D8B491B809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a:extLst>
              <a:ext uri="{FF2B5EF4-FFF2-40B4-BE49-F238E27FC236}">
                <a16:creationId xmlns:a16="http://schemas.microsoft.com/office/drawing/2014/main" id="{6982EBAA-5048-7B4B-8744-54BACD6FDA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637189-4EA5-CF41-BEF2-1A187FCF7B63}" type="slidenum">
              <a:rPr lang="fr-FR" smtClean="0"/>
              <a:t>‹N°›</a:t>
            </a:fld>
            <a:endParaRPr lang="fr-FR" dirty="0"/>
          </a:p>
        </p:txBody>
      </p:sp>
    </p:spTree>
    <p:extLst>
      <p:ext uri="{BB962C8B-B14F-4D97-AF65-F5344CB8AC3E}">
        <p14:creationId xmlns:p14="http://schemas.microsoft.com/office/powerpoint/2010/main" val="19433681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B7A1D93-EB9B-104A-9BE2-843D9B986559}"/>
              </a:ext>
            </a:extLst>
          </p:cNvPr>
          <p:cNvSpPr/>
          <p:nvPr/>
        </p:nvSpPr>
        <p:spPr>
          <a:xfrm>
            <a:off x="0" y="0"/>
            <a:ext cx="12192000" cy="68580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r-FR" dirty="0"/>
          </a:p>
        </p:txBody>
      </p:sp>
      <p:sp>
        <p:nvSpPr>
          <p:cNvPr id="3" name="Espace réservé du pied de page 2">
            <a:extLst>
              <a:ext uri="{FF2B5EF4-FFF2-40B4-BE49-F238E27FC236}">
                <a16:creationId xmlns:a16="http://schemas.microsoft.com/office/drawing/2014/main" id="{CC814ED2-35D5-954B-B666-92035B055BFB}"/>
              </a:ext>
            </a:extLst>
          </p:cNvPr>
          <p:cNvSpPr>
            <a:spLocks noGrp="1"/>
          </p:cNvSpPr>
          <p:nvPr>
            <p:ph type="ftr" sz="quarter" idx="1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CF2FF85-F508-E840-9D50-8CD9B465855D}"/>
              </a:ext>
            </a:extLst>
          </p:cNvPr>
          <p:cNvSpPr>
            <a:spLocks noGrp="1"/>
          </p:cNvSpPr>
          <p:nvPr>
            <p:ph type="sldNum" sz="quarter" idx="12"/>
          </p:nvPr>
        </p:nvSpPr>
        <p:spPr/>
        <p:txBody>
          <a:bodyPr/>
          <a:lstStyle/>
          <a:p>
            <a:fld id="{9E637189-4EA5-CF41-BEF2-1A187FCF7B63}" type="slidenum">
              <a:rPr lang="fr-FR" smtClean="0"/>
              <a:t>1</a:t>
            </a:fld>
            <a:endParaRPr lang="fr-FR" dirty="0"/>
          </a:p>
        </p:txBody>
      </p:sp>
      <p:pic>
        <p:nvPicPr>
          <p:cNvPr id="6" name="Image 5">
            <a:extLst>
              <a:ext uri="{FF2B5EF4-FFF2-40B4-BE49-F238E27FC236}">
                <a16:creationId xmlns:a16="http://schemas.microsoft.com/office/drawing/2014/main" id="{8B7480B8-0C66-824C-97BF-24B3EEFFB1A6}"/>
              </a:ext>
            </a:extLst>
          </p:cNvPr>
          <p:cNvPicPr>
            <a:picLocks noChangeAspect="1"/>
          </p:cNvPicPr>
          <p:nvPr/>
        </p:nvPicPr>
        <p:blipFill>
          <a:blip r:embed="rId2"/>
          <a:stretch>
            <a:fillRect/>
          </a:stretch>
        </p:blipFill>
        <p:spPr>
          <a:xfrm>
            <a:off x="3661916" y="0"/>
            <a:ext cx="4868167" cy="6858000"/>
          </a:xfrm>
          <a:prstGeom prst="rect">
            <a:avLst/>
          </a:prstGeom>
        </p:spPr>
      </p:pic>
    </p:spTree>
    <p:extLst>
      <p:ext uri="{BB962C8B-B14F-4D97-AF65-F5344CB8AC3E}">
        <p14:creationId xmlns:p14="http://schemas.microsoft.com/office/powerpoint/2010/main" val="4103624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3E38E44-A515-9D4E-96C0-578AE3D26EB2}"/>
              </a:ext>
            </a:extLst>
          </p:cNvPr>
          <p:cNvSpPr txBox="1"/>
          <p:nvPr/>
        </p:nvSpPr>
        <p:spPr>
          <a:xfrm>
            <a:off x="838199" y="1641890"/>
            <a:ext cx="10035251" cy="2246769"/>
          </a:xfrm>
          <a:prstGeom prst="rect">
            <a:avLst/>
          </a:prstGeom>
          <a:noFill/>
          <a:ln>
            <a:solidFill>
              <a:schemeClr val="accent1"/>
            </a:solidFill>
          </a:ln>
        </p:spPr>
        <p:txBody>
          <a:bodyPr wrap="square" rtlCol="0">
            <a:spAutoFit/>
          </a:bodyPr>
          <a:lstStyle/>
          <a:p>
            <a:r>
              <a:rPr lang="fr-MA" sz="2800" dirty="0"/>
              <a:t>Le Ministère de la Solidarité, de la Femme, de la Famille et du développement Social, le Ministère de l’Économie et des Finances et l’Entraide Nationale, définissant les engagements des parties concernées, les conditions et les règles régissant le fonds d’appui à la cohésion sociale.</a:t>
            </a:r>
            <a:endParaRPr lang="fr-FR" sz="2800" dirty="0"/>
          </a:p>
        </p:txBody>
      </p:sp>
      <p:sp>
        <p:nvSpPr>
          <p:cNvPr id="4" name="ZoneTexte 3">
            <a:extLst>
              <a:ext uri="{FF2B5EF4-FFF2-40B4-BE49-F238E27FC236}">
                <a16:creationId xmlns:a16="http://schemas.microsoft.com/office/drawing/2014/main" id="{53E7EB65-6167-024B-B456-8DD688BD3B91}"/>
              </a:ext>
            </a:extLst>
          </p:cNvPr>
          <p:cNvSpPr txBox="1"/>
          <p:nvPr/>
        </p:nvSpPr>
        <p:spPr>
          <a:xfrm>
            <a:off x="838199" y="4430007"/>
            <a:ext cx="9879957" cy="1384995"/>
          </a:xfrm>
          <a:prstGeom prst="rect">
            <a:avLst/>
          </a:prstGeom>
          <a:noFill/>
          <a:ln>
            <a:solidFill>
              <a:schemeClr val="accent1"/>
            </a:solidFill>
          </a:ln>
        </p:spPr>
        <p:txBody>
          <a:bodyPr wrap="square" rtlCol="0">
            <a:spAutoFit/>
          </a:bodyPr>
          <a:lstStyle/>
          <a:p>
            <a:r>
              <a:rPr lang="fr-FR" sz="2800" dirty="0"/>
              <a:t>le Ministère de l’Education Nationale a développé en 2017, </a:t>
            </a:r>
            <a:r>
              <a:rPr lang="fr-FR" sz="2800" b="1" dirty="0"/>
              <a:t>le cadre référentiel </a:t>
            </a:r>
            <a:r>
              <a:rPr lang="fr-FR" sz="2800" dirty="0"/>
              <a:t>de l’éducation inclusive.</a:t>
            </a:r>
          </a:p>
          <a:p>
            <a:endParaRPr lang="fr-FR" sz="2800"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9E637189-4EA5-CF41-BEF2-1A187FCF7B63}" type="slidenum">
              <a:rPr lang="fr-FR" smtClean="0"/>
              <a:t>10</a:t>
            </a:fld>
            <a:endParaRPr lang="fr-FR" dirty="0"/>
          </a:p>
        </p:txBody>
      </p:sp>
      <p:sp>
        <p:nvSpPr>
          <p:cNvPr id="7" name="Titre 1">
            <a:extLst>
              <a:ext uri="{FF2B5EF4-FFF2-40B4-BE49-F238E27FC236}">
                <a16:creationId xmlns:a16="http://schemas.microsoft.com/office/drawing/2014/main" id="{27F5FD85-9A44-EA45-82D9-3D96ADA01B13}"/>
              </a:ext>
            </a:extLst>
          </p:cNvPr>
          <p:cNvSpPr>
            <a:spLocks noGrp="1"/>
          </p:cNvSpPr>
          <p:nvPr>
            <p:ph type="title"/>
          </p:nvPr>
        </p:nvSpPr>
        <p:spPr>
          <a:xfrm>
            <a:off x="2239617" y="408702"/>
            <a:ext cx="9213531" cy="607148"/>
          </a:xfrm>
        </p:spPr>
        <p:txBody>
          <a:bodyPr>
            <a:normAutofit fontScale="90000"/>
          </a:bodyPr>
          <a:lstStyle/>
          <a:p>
            <a:r>
              <a:rPr lang="fr-MA" dirty="0"/>
              <a:t>Qui élabore le plan d’action et qui manage ? </a:t>
            </a:r>
            <a:endParaRPr lang="fr-FR" dirty="0"/>
          </a:p>
        </p:txBody>
      </p:sp>
      <p:pic>
        <p:nvPicPr>
          <p:cNvPr id="8" name="Image 7">
            <a:extLst>
              <a:ext uri="{FF2B5EF4-FFF2-40B4-BE49-F238E27FC236}">
                <a16:creationId xmlns:a16="http://schemas.microsoft.com/office/drawing/2014/main" id="{FAEACEBE-8B6A-CB44-9F17-9969D0FC4041}"/>
              </a:ext>
            </a:extLst>
          </p:cNvPr>
          <p:cNvPicPr>
            <a:picLocks noChangeAspect="1"/>
          </p:cNvPicPr>
          <p:nvPr/>
        </p:nvPicPr>
        <p:blipFill>
          <a:blip r:embed="rId2"/>
          <a:stretch>
            <a:fillRect/>
          </a:stretch>
        </p:blipFill>
        <p:spPr>
          <a:xfrm>
            <a:off x="632687" y="266717"/>
            <a:ext cx="1024293" cy="952483"/>
          </a:xfrm>
          <a:prstGeom prst="rect">
            <a:avLst/>
          </a:prstGeom>
        </p:spPr>
      </p:pic>
    </p:spTree>
    <p:extLst>
      <p:ext uri="{BB962C8B-B14F-4D97-AF65-F5344CB8AC3E}">
        <p14:creationId xmlns:p14="http://schemas.microsoft.com/office/powerpoint/2010/main" val="16008930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B45A1C-895A-6143-8A09-C348E4AA2634}"/>
              </a:ext>
            </a:extLst>
          </p:cNvPr>
          <p:cNvSpPr>
            <a:spLocks noGrp="1"/>
          </p:cNvSpPr>
          <p:nvPr>
            <p:ph type="title"/>
          </p:nvPr>
        </p:nvSpPr>
        <p:spPr>
          <a:xfrm>
            <a:off x="1948070" y="403372"/>
            <a:ext cx="9692834" cy="607148"/>
          </a:xfrm>
        </p:spPr>
        <p:txBody>
          <a:bodyPr>
            <a:normAutofit fontScale="90000"/>
          </a:bodyPr>
          <a:lstStyle/>
          <a:p>
            <a:r>
              <a:rPr lang="fr-MA" dirty="0"/>
              <a:t>Qui élabore le plan d’action et qui manage ? </a:t>
            </a:r>
            <a:endParaRPr lang="fr-FR" dirty="0"/>
          </a:p>
        </p:txBody>
      </p:sp>
      <p:sp>
        <p:nvSpPr>
          <p:cNvPr id="38" name="Zone de texte 7">
            <a:extLst>
              <a:ext uri="{FF2B5EF4-FFF2-40B4-BE49-F238E27FC236}">
                <a16:creationId xmlns:a16="http://schemas.microsoft.com/office/drawing/2014/main" id="{D4413D9E-F7C0-B94B-83AE-DAB0A7235D8A}"/>
              </a:ext>
            </a:extLst>
          </p:cNvPr>
          <p:cNvSpPr txBox="1"/>
          <p:nvPr/>
        </p:nvSpPr>
        <p:spPr>
          <a:xfrm>
            <a:off x="1218070" y="1452900"/>
            <a:ext cx="10973930" cy="540510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FR" dirty="0">
                <a:latin typeface="Times New Roman" panose="02020603050405020304" pitchFamily="18" charset="0"/>
                <a:ea typeface="Times New Roman" panose="02020603050405020304" pitchFamily="18" charset="0"/>
                <a:cs typeface="Calibri" panose="020F0502020204030204" pitchFamily="34" charset="0"/>
              </a:rPr>
              <a:t>La mise en œuvre :</a:t>
            </a:r>
          </a:p>
          <a:p>
            <a:pPr>
              <a:spcAft>
                <a:spcPts val="0"/>
              </a:spcAft>
            </a:pPr>
            <a:endParaRPr lang="fr-FR" dirty="0">
              <a:effectLst/>
              <a:latin typeface="Times New Roman" panose="02020603050405020304" pitchFamily="18" charset="0"/>
              <a:ea typeface="Times New Roman" panose="02020603050405020304" pitchFamily="18" charset="0"/>
              <a:cs typeface="Calibri" panose="020F0502020204030204" pitchFamily="34" charset="0"/>
            </a:endParaRPr>
          </a:p>
          <a:p>
            <a:pPr marL="171450" indent="-171450">
              <a:spcAft>
                <a:spcPts val="0"/>
              </a:spcAft>
              <a:buFontTx/>
              <a:buChar char="-"/>
            </a:pPr>
            <a:r>
              <a:rPr lang="fr-FR" dirty="0">
                <a:latin typeface="Times New Roman" panose="02020603050405020304" pitchFamily="18" charset="0"/>
                <a:ea typeface="Times New Roman" panose="02020603050405020304" pitchFamily="18" charset="0"/>
                <a:cs typeface="Calibri" panose="020F0502020204030204" pitchFamily="34" charset="0"/>
              </a:rPr>
              <a:t>Les institutions publics ordinaires qui sont gérées par les directions de ces établissement conformément aux règlement mis en place par le Ministère de l’éducation</a:t>
            </a:r>
          </a:p>
          <a:p>
            <a:pPr marL="171450" indent="-171450">
              <a:spcAft>
                <a:spcPts val="0"/>
              </a:spcAft>
              <a:buFontTx/>
              <a:buChar char="-"/>
            </a:pPr>
            <a:endParaRPr lang="fr-FR" dirty="0">
              <a:latin typeface="Times New Roman" panose="02020603050405020304" pitchFamily="18" charset="0"/>
              <a:ea typeface="Times New Roman" panose="02020603050405020304" pitchFamily="18" charset="0"/>
              <a:cs typeface="Calibri" panose="020F0502020204030204" pitchFamily="34" charset="0"/>
            </a:endParaRPr>
          </a:p>
          <a:p>
            <a:pPr marL="171450" indent="-171450">
              <a:spcAft>
                <a:spcPts val="0"/>
              </a:spcAft>
              <a:buFontTx/>
              <a:buChar char="-"/>
            </a:pPr>
            <a:r>
              <a:rPr lang="fr-FR" dirty="0">
                <a:effectLst/>
                <a:latin typeface="Times New Roman" panose="02020603050405020304" pitchFamily="18" charset="0"/>
                <a:ea typeface="Times New Roman" panose="02020603050405020304" pitchFamily="18" charset="0"/>
                <a:cs typeface="Calibri" panose="020F0502020204030204" pitchFamily="34" charset="0"/>
              </a:rPr>
              <a:t>Les institutions d’intégration intitulées « CLIS » gérées conjointement par le</a:t>
            </a:r>
            <a:r>
              <a:rPr lang="fr-FR" dirty="0">
                <a:latin typeface="Times New Roman" panose="02020603050405020304" pitchFamily="18" charset="0"/>
                <a:ea typeface="Times New Roman" panose="02020603050405020304" pitchFamily="18" charset="0"/>
                <a:cs typeface="Calibri" panose="020F0502020204030204" pitchFamily="34" charset="0"/>
              </a:rPr>
              <a:t>s directions des établissements dans lesquelles elles sont situées et les associations qui sont associées à leur gestion. À un niveau intermédiaire, leur fonctionnement dépend d’autres organismes comme l’Entraide Nationale, l’INDH, la Fondation Mohammed V de Solidarité, les centres de santé et les centre de rééducation gérés par des associations, les organisations internationales et un niveau supérieur par les ministères concernées. Dans une moindre mesure le secteur privé de l’éducation participent dans des cas particuliers. </a:t>
            </a:r>
          </a:p>
          <a:p>
            <a:pPr marL="171450" indent="-171450">
              <a:spcAft>
                <a:spcPts val="0"/>
              </a:spcAft>
              <a:buFontTx/>
              <a:buChar char="-"/>
            </a:pPr>
            <a:endParaRPr lang="fr-FR" dirty="0">
              <a:latin typeface="Times New Roman" panose="02020603050405020304" pitchFamily="18" charset="0"/>
              <a:ea typeface="Times New Roman" panose="02020603050405020304" pitchFamily="18" charset="0"/>
              <a:cs typeface="Calibri" panose="020F0502020204030204" pitchFamily="34" charset="0"/>
            </a:endParaRPr>
          </a:p>
          <a:p>
            <a:pPr marL="171450" indent="-171450">
              <a:spcAft>
                <a:spcPts val="0"/>
              </a:spcAft>
              <a:buFontTx/>
              <a:buChar char="-"/>
            </a:pPr>
            <a:r>
              <a:rPr lang="fr-FR" dirty="0">
                <a:latin typeface="Times New Roman" panose="02020603050405020304" pitchFamily="18" charset="0"/>
                <a:ea typeface="Times New Roman" panose="02020603050405020304" pitchFamily="18" charset="0"/>
                <a:cs typeface="Calibri" panose="020F0502020204030204" pitchFamily="34" charset="0"/>
              </a:rPr>
              <a:t>les institutions dédiées pour certains types de handicap (OAPAM pour non-voyant, les centres pour sourds, …) qui sont gérées par des organisations en partenariat avec des </a:t>
            </a:r>
            <a:r>
              <a:rPr lang="fr-FR" dirty="0" err="1">
                <a:latin typeface="Times New Roman" panose="02020603050405020304" pitchFamily="18" charset="0"/>
                <a:ea typeface="Times New Roman" panose="02020603050405020304" pitchFamily="18" charset="0"/>
                <a:cs typeface="Calibri" panose="020F0502020204030204" pitchFamily="34" charset="0"/>
              </a:rPr>
              <a:t>ONGs</a:t>
            </a:r>
            <a:r>
              <a:rPr lang="fr-FR" dirty="0">
                <a:latin typeface="Times New Roman" panose="02020603050405020304" pitchFamily="18" charset="0"/>
                <a:ea typeface="Times New Roman" panose="02020603050405020304" pitchFamily="18" charset="0"/>
                <a:cs typeface="Calibri" panose="020F0502020204030204" pitchFamily="34" charset="0"/>
              </a:rPr>
              <a:t> spécialisées et le  Ministère de l’éducation qui met à disposition des ressources humaines et matériels. </a:t>
            </a:r>
          </a:p>
          <a:p>
            <a:pPr marL="171450" indent="-171450">
              <a:spcAft>
                <a:spcPts val="0"/>
              </a:spcAft>
              <a:buFontTx/>
              <a:buChar char="-"/>
            </a:pPr>
            <a:endParaRPr lang="fr-FR" dirty="0">
              <a:latin typeface="Times New Roman" panose="02020603050405020304" pitchFamily="18" charset="0"/>
              <a:ea typeface="Times New Roman" panose="02020603050405020304" pitchFamily="18" charset="0"/>
              <a:cs typeface="Calibri" panose="020F0502020204030204" pitchFamily="34" charset="0"/>
            </a:endParaRPr>
          </a:p>
          <a:p>
            <a:pPr marL="171450" indent="-171450">
              <a:spcAft>
                <a:spcPts val="0"/>
              </a:spcAft>
              <a:buFontTx/>
              <a:buChar char="-"/>
            </a:pPr>
            <a:r>
              <a:rPr lang="fr-FR" dirty="0">
                <a:latin typeface="Times New Roman" panose="02020603050405020304" pitchFamily="18" charset="0"/>
                <a:ea typeface="Times New Roman" panose="02020603050405020304" pitchFamily="18" charset="0"/>
                <a:cs typeface="Calibri" panose="020F0502020204030204" pitchFamily="34" charset="0"/>
              </a:rPr>
              <a:t>Les centres spécialisés qui des  établissements gérées exclusivement par les associations et qui bénéficient de soutien de l’INDH et l’Entraide Nationale ou autres bailleurs de fonds. </a:t>
            </a:r>
          </a:p>
          <a:p>
            <a:pPr marL="171450" indent="-171450">
              <a:spcAft>
                <a:spcPts val="0"/>
              </a:spcAft>
              <a:buFontTx/>
              <a:buChar char="-"/>
            </a:pPr>
            <a:endParaRPr lang="fr-FR" dirty="0">
              <a:effectLst/>
              <a:latin typeface="Times New Roman" panose="02020603050405020304" pitchFamily="18" charset="0"/>
              <a:ea typeface="Times New Roman" panose="02020603050405020304" pitchFamily="18" charset="0"/>
              <a:cs typeface="Calibri" panose="020F0502020204030204" pitchFamily="34" charset="0"/>
            </a:endParaRPr>
          </a:p>
          <a:p>
            <a:pPr marL="171450" indent="-171450">
              <a:spcAft>
                <a:spcPts val="0"/>
              </a:spcAft>
              <a:buFontTx/>
              <a:buChar char="-"/>
            </a:pPr>
            <a:endParaRPr lang="fr-MA" dirty="0">
              <a:latin typeface="Times New Roman" panose="02020603050405020304" pitchFamily="18" charset="0"/>
            </a:endParaRPr>
          </a:p>
          <a:p>
            <a:pPr marL="171450" indent="-171450">
              <a:spcAft>
                <a:spcPts val="0"/>
              </a:spcAft>
              <a:buFontTx/>
              <a:buChar char="-"/>
            </a:pPr>
            <a:endParaRPr lang="fr-MA" dirty="0">
              <a:effectLst/>
              <a:latin typeface="Times New Roman" panose="02020603050405020304" pitchFamily="18" charset="0"/>
              <a:ea typeface="Times New Roman" panose="02020603050405020304" pitchFamily="18" charset="0"/>
            </a:endParaRPr>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9E637189-4EA5-CF41-BEF2-1A187FCF7B63}" type="slidenum">
              <a:rPr lang="fr-FR" smtClean="0"/>
              <a:t>11</a:t>
            </a:fld>
            <a:endParaRPr lang="fr-FR" dirty="0"/>
          </a:p>
        </p:txBody>
      </p:sp>
      <p:pic>
        <p:nvPicPr>
          <p:cNvPr id="7" name="Image 6">
            <a:extLst>
              <a:ext uri="{FF2B5EF4-FFF2-40B4-BE49-F238E27FC236}">
                <a16:creationId xmlns:a16="http://schemas.microsoft.com/office/drawing/2014/main" id="{EF25AEB0-380B-6A4A-8ABF-7045D13BA55B}"/>
              </a:ext>
            </a:extLst>
          </p:cNvPr>
          <p:cNvPicPr>
            <a:picLocks noChangeAspect="1"/>
          </p:cNvPicPr>
          <p:nvPr/>
        </p:nvPicPr>
        <p:blipFill>
          <a:blip r:embed="rId2"/>
          <a:stretch>
            <a:fillRect/>
          </a:stretch>
        </p:blipFill>
        <p:spPr>
          <a:xfrm>
            <a:off x="632687" y="266717"/>
            <a:ext cx="1024293" cy="952483"/>
          </a:xfrm>
          <a:prstGeom prst="rect">
            <a:avLst/>
          </a:prstGeom>
        </p:spPr>
      </p:pic>
    </p:spTree>
    <p:extLst>
      <p:ext uri="{BB962C8B-B14F-4D97-AF65-F5344CB8AC3E}">
        <p14:creationId xmlns:p14="http://schemas.microsoft.com/office/powerpoint/2010/main" val="38337944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73426" y="1092519"/>
            <a:ext cx="10668000" cy="5632311"/>
          </a:xfrm>
          <a:prstGeom prst="rect">
            <a:avLst/>
          </a:prstGeom>
        </p:spPr>
        <p:txBody>
          <a:bodyPr wrap="square">
            <a:spAutoFit/>
          </a:bodyPr>
          <a:lstStyle/>
          <a:p>
            <a:pPr marL="171450" indent="-171450">
              <a:spcAft>
                <a:spcPts val="0"/>
              </a:spcAft>
              <a:buFontTx/>
              <a:buChar char="-"/>
            </a:pPr>
            <a:r>
              <a:rPr lang="fr-MA" sz="2400" dirty="0">
                <a:latin typeface="Times New Roman" panose="02020603050405020304" pitchFamily="18" charset="0"/>
                <a:ea typeface="Times New Roman" panose="02020603050405020304" pitchFamily="18" charset="0"/>
              </a:rPr>
              <a:t>Ces acteurs sont liés entre eux par une </a:t>
            </a:r>
            <a:r>
              <a:rPr lang="fr-MA" sz="2400" dirty="0">
                <a:solidFill>
                  <a:srgbClr val="FF0000"/>
                </a:solidFill>
                <a:latin typeface="Times New Roman" panose="02020603050405020304" pitchFamily="18" charset="0"/>
                <a:ea typeface="Times New Roman" panose="02020603050405020304" pitchFamily="18" charset="0"/>
              </a:rPr>
              <a:t>multitude de conventions</a:t>
            </a:r>
            <a:r>
              <a:rPr lang="fr-MA" sz="2400" dirty="0">
                <a:latin typeface="Times New Roman" panose="02020603050405020304" pitchFamily="18" charset="0"/>
                <a:ea typeface="Times New Roman" panose="02020603050405020304" pitchFamily="18" charset="0"/>
              </a:rPr>
              <a:t>, de contrats et procédures établis entre départements ministériels ou organismes étatiques ou </a:t>
            </a:r>
            <a:r>
              <a:rPr lang="fr-MA" sz="2400" dirty="0">
                <a:solidFill>
                  <a:srgbClr val="FF0000"/>
                </a:solidFill>
                <a:latin typeface="Times New Roman" panose="02020603050405020304" pitchFamily="18" charset="0"/>
                <a:ea typeface="Times New Roman" panose="02020603050405020304" pitchFamily="18" charset="0"/>
              </a:rPr>
              <a:t>imposés par les parties puissantes du système</a:t>
            </a:r>
            <a:r>
              <a:rPr lang="fr-MA" sz="2400" dirty="0">
                <a:latin typeface="Times New Roman" panose="02020603050405020304" pitchFamily="18" charset="0"/>
                <a:ea typeface="Times New Roman" panose="02020603050405020304" pitchFamily="18" charset="0"/>
              </a:rPr>
              <a:t>. Certaines sont très anciennes à l’instar de la convention entre le Ministère de l’2ducation et l’OAPA qui date de </a:t>
            </a:r>
            <a:r>
              <a:rPr lang="fr-MA" sz="2400" dirty="0">
                <a:solidFill>
                  <a:srgbClr val="FF0000"/>
                </a:solidFill>
                <a:latin typeface="Times New Roman" panose="02020603050405020304" pitchFamily="18" charset="0"/>
                <a:ea typeface="Times New Roman" panose="02020603050405020304" pitchFamily="18" charset="0"/>
              </a:rPr>
              <a:t>19 octobre 1978  </a:t>
            </a:r>
            <a:r>
              <a:rPr lang="fr-MA" sz="2400" dirty="0">
                <a:latin typeface="Times New Roman" panose="02020603050405020304" pitchFamily="18" charset="0"/>
                <a:ea typeface="Times New Roman" panose="02020603050405020304" pitchFamily="18" charset="0"/>
              </a:rPr>
              <a:t>, </a:t>
            </a:r>
          </a:p>
          <a:p>
            <a:pPr marL="171450" indent="-171450">
              <a:spcAft>
                <a:spcPts val="0"/>
              </a:spcAft>
              <a:buFontTx/>
              <a:buChar char="-"/>
            </a:pPr>
            <a:endParaRPr lang="fr-MA" sz="2400" dirty="0">
              <a:latin typeface="Times New Roman" panose="02020603050405020304" pitchFamily="18" charset="0"/>
              <a:ea typeface="Times New Roman" panose="02020603050405020304" pitchFamily="18" charset="0"/>
            </a:endParaRPr>
          </a:p>
          <a:p>
            <a:pPr marL="171450" indent="-171450">
              <a:spcAft>
                <a:spcPts val="0"/>
              </a:spcAft>
              <a:buFontTx/>
              <a:buChar char="-"/>
            </a:pPr>
            <a:r>
              <a:rPr lang="fr-MA" sz="2400" dirty="0">
                <a:latin typeface="Times New Roman" panose="02020603050405020304" pitchFamily="18" charset="0"/>
                <a:ea typeface="Times New Roman" panose="02020603050405020304" pitchFamily="18" charset="0"/>
              </a:rPr>
              <a:t>D’autres sont plus récentes notamment celles qui lient les associations à l’entraide nationale dans le </a:t>
            </a:r>
            <a:r>
              <a:rPr lang="fr-MA" sz="2400" dirty="0">
                <a:solidFill>
                  <a:srgbClr val="FF0000"/>
                </a:solidFill>
                <a:latin typeface="Times New Roman" panose="02020603050405020304" pitchFamily="18" charset="0"/>
                <a:ea typeface="Times New Roman" panose="02020603050405020304" pitchFamily="18" charset="0"/>
              </a:rPr>
              <a:t>cadre de fond au soutien à la cohésion sociale</a:t>
            </a:r>
            <a:r>
              <a:rPr lang="fr-MA" sz="2400" dirty="0">
                <a:latin typeface="Times New Roman" panose="02020603050405020304" pitchFamily="18" charset="0"/>
                <a:ea typeface="Times New Roman" panose="02020603050405020304" pitchFamily="18" charset="0"/>
              </a:rPr>
              <a:t>, dans son </a:t>
            </a:r>
            <a:r>
              <a:rPr lang="fr-MA" sz="2400" dirty="0">
                <a:latin typeface="Times New Roman" panose="02020603050405020304" pitchFamily="18" charset="0"/>
              </a:rPr>
              <a:t>volet Amélioration des conditions de scolarisation des enfants en situation de handicap. Cette convention entre elle même dans la convention tripartite entre le Ministère de Finance, le ministre de la famille   et le l’entraide nationale. </a:t>
            </a:r>
          </a:p>
          <a:p>
            <a:pPr marL="171450" indent="-171450">
              <a:spcAft>
                <a:spcPts val="0"/>
              </a:spcAft>
              <a:buFontTx/>
              <a:buChar char="-"/>
            </a:pPr>
            <a:endParaRPr lang="fr-MA" sz="2400" dirty="0">
              <a:latin typeface="Times New Roman" panose="02020603050405020304" pitchFamily="18" charset="0"/>
            </a:endParaRPr>
          </a:p>
          <a:p>
            <a:pPr>
              <a:spcAft>
                <a:spcPts val="0"/>
              </a:spcAft>
            </a:pPr>
            <a:r>
              <a:rPr lang="fr-MA" sz="2400" dirty="0">
                <a:latin typeface="Times New Roman" panose="02020603050405020304" pitchFamily="18" charset="0"/>
              </a:rPr>
              <a:t>Une grande confusion règne dans le système de management, les parents les associations sont noyées dans système bureaucratique, pléthorique et instable. Le guichet unique promis tarde à se concrétiser. </a:t>
            </a:r>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9E637189-4EA5-CF41-BEF2-1A187FCF7B63}" type="slidenum">
              <a:rPr lang="fr-FR" smtClean="0"/>
              <a:t>12</a:t>
            </a:fld>
            <a:endParaRPr lang="fr-FR" dirty="0"/>
          </a:p>
        </p:txBody>
      </p:sp>
      <p:sp>
        <p:nvSpPr>
          <p:cNvPr id="6" name="Titre 1">
            <a:extLst>
              <a:ext uri="{FF2B5EF4-FFF2-40B4-BE49-F238E27FC236}">
                <a16:creationId xmlns:a16="http://schemas.microsoft.com/office/drawing/2014/main" id="{1D352AF7-697F-7041-8F34-74F16ADC0D3D}"/>
              </a:ext>
            </a:extLst>
          </p:cNvPr>
          <p:cNvSpPr>
            <a:spLocks noGrp="1"/>
          </p:cNvSpPr>
          <p:nvPr>
            <p:ph type="title"/>
          </p:nvPr>
        </p:nvSpPr>
        <p:spPr>
          <a:xfrm>
            <a:off x="2769703" y="284103"/>
            <a:ext cx="9669097" cy="607148"/>
          </a:xfrm>
        </p:spPr>
        <p:txBody>
          <a:bodyPr>
            <a:normAutofit fontScale="90000"/>
          </a:bodyPr>
          <a:lstStyle/>
          <a:p>
            <a:r>
              <a:rPr lang="fr-MA" dirty="0"/>
              <a:t>Qui élabore le plan d’action et qui manage ? </a:t>
            </a:r>
            <a:endParaRPr lang="fr-FR" dirty="0"/>
          </a:p>
        </p:txBody>
      </p:sp>
      <p:pic>
        <p:nvPicPr>
          <p:cNvPr id="7" name="Image 6">
            <a:extLst>
              <a:ext uri="{FF2B5EF4-FFF2-40B4-BE49-F238E27FC236}">
                <a16:creationId xmlns:a16="http://schemas.microsoft.com/office/drawing/2014/main" id="{4B1DCE88-D87F-294C-9629-D82B5C72D5AE}"/>
              </a:ext>
            </a:extLst>
          </p:cNvPr>
          <p:cNvPicPr>
            <a:picLocks noChangeAspect="1"/>
          </p:cNvPicPr>
          <p:nvPr/>
        </p:nvPicPr>
        <p:blipFill>
          <a:blip r:embed="rId2"/>
          <a:stretch>
            <a:fillRect/>
          </a:stretch>
        </p:blipFill>
        <p:spPr>
          <a:xfrm>
            <a:off x="561279" y="140036"/>
            <a:ext cx="1024293" cy="952483"/>
          </a:xfrm>
          <a:prstGeom prst="rect">
            <a:avLst/>
          </a:prstGeom>
        </p:spPr>
      </p:pic>
    </p:spTree>
    <p:extLst>
      <p:ext uri="{BB962C8B-B14F-4D97-AF65-F5344CB8AC3E}">
        <p14:creationId xmlns:p14="http://schemas.microsoft.com/office/powerpoint/2010/main" val="1032972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 de texte 1">
            <a:extLst>
              <a:ext uri="{FF2B5EF4-FFF2-40B4-BE49-F238E27FC236}">
                <a16:creationId xmlns:a16="http://schemas.microsoft.com/office/drawing/2014/main" id="{2D02A345-E8A8-154A-8A36-85A816DD27FC}"/>
              </a:ext>
            </a:extLst>
          </p:cNvPr>
          <p:cNvSpPr txBox="1"/>
          <p:nvPr/>
        </p:nvSpPr>
        <p:spPr>
          <a:xfrm>
            <a:off x="4838218" y="1042482"/>
            <a:ext cx="2986267" cy="861993"/>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La</a:t>
            </a:r>
            <a:r>
              <a:rPr lang="fr-FR" sz="1200" dirty="0">
                <a:effectLst/>
                <a:latin typeface="Calibri" panose="020F0502020204030204" pitchFamily="34" charset="0"/>
                <a:ea typeface="Times New Roman" panose="02020603050405020304" pitchFamily="18" charset="0"/>
                <a:cs typeface="Calibri" panose="020F0502020204030204" pitchFamily="34" charset="0"/>
              </a:rPr>
              <a:t> commission ministérielle chargée dè la promotion des Droits des PSH</a:t>
            </a:r>
            <a:endParaRPr lang="fr-MA" sz="1200" dirty="0">
              <a:effectLst/>
              <a:latin typeface="Times New Roman" panose="02020603050405020304" pitchFamily="18" charset="0"/>
              <a:ea typeface="Times New Roman" panose="02020603050405020304" pitchFamily="18" charset="0"/>
            </a:endParaRPr>
          </a:p>
          <a:p>
            <a:pPr>
              <a:spcAft>
                <a:spcPts val="0"/>
              </a:spcAft>
            </a:pPr>
            <a:r>
              <a:rPr lang="fr-FR" sz="1200" dirty="0">
                <a:effectLst/>
                <a:latin typeface="Calibri" panose="020F0502020204030204" pitchFamily="34" charset="0"/>
                <a:ea typeface="Times New Roman" panose="02020603050405020304" pitchFamily="18" charset="0"/>
                <a:cs typeface="Calibri" panose="020F0502020204030204" pitchFamily="34" charset="0"/>
              </a:rPr>
              <a:t> Le comité technique chargé de l’opérationnalisation</a:t>
            </a:r>
            <a:endParaRPr lang="fr-MA" sz="1200" dirty="0">
              <a:effectLst/>
              <a:latin typeface="Times New Roman" panose="02020603050405020304" pitchFamily="18" charset="0"/>
              <a:ea typeface="Times New Roman" panose="02020603050405020304" pitchFamily="18" charset="0"/>
            </a:endParaRPr>
          </a:p>
        </p:txBody>
      </p:sp>
      <p:sp>
        <p:nvSpPr>
          <p:cNvPr id="5" name="Zone de texte 2">
            <a:extLst>
              <a:ext uri="{FF2B5EF4-FFF2-40B4-BE49-F238E27FC236}">
                <a16:creationId xmlns:a16="http://schemas.microsoft.com/office/drawing/2014/main" id="{810812B0-5692-4044-86EC-44C5BBC1F3CA}"/>
              </a:ext>
            </a:extLst>
          </p:cNvPr>
          <p:cNvSpPr txBox="1"/>
          <p:nvPr/>
        </p:nvSpPr>
        <p:spPr>
          <a:xfrm>
            <a:off x="4838218" y="2078232"/>
            <a:ext cx="1534160" cy="50038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Ministère d’éducation</a:t>
            </a:r>
            <a:endParaRPr lang="fr-MA" sz="1200" dirty="0">
              <a:effectLst/>
              <a:latin typeface="Times New Roman" panose="02020603050405020304" pitchFamily="18" charset="0"/>
              <a:ea typeface="Times New Roman" panose="02020603050405020304" pitchFamily="18" charset="0"/>
            </a:endParaRPr>
          </a:p>
        </p:txBody>
      </p:sp>
      <p:sp>
        <p:nvSpPr>
          <p:cNvPr id="6" name="Zone de texte 3">
            <a:extLst>
              <a:ext uri="{FF2B5EF4-FFF2-40B4-BE49-F238E27FC236}">
                <a16:creationId xmlns:a16="http://schemas.microsoft.com/office/drawing/2014/main" id="{D19974C3-E155-D640-81F2-5CE3AEAFD015}"/>
              </a:ext>
            </a:extLst>
          </p:cNvPr>
          <p:cNvSpPr txBox="1"/>
          <p:nvPr/>
        </p:nvSpPr>
        <p:spPr>
          <a:xfrm>
            <a:off x="7039058" y="2109470"/>
            <a:ext cx="1534160" cy="4927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Ministère de développement social</a:t>
            </a:r>
            <a:endParaRPr lang="fr-MA" sz="1200" dirty="0">
              <a:effectLst/>
              <a:latin typeface="Times New Roman" panose="02020603050405020304" pitchFamily="18" charset="0"/>
              <a:ea typeface="Times New Roman" panose="02020603050405020304" pitchFamily="18" charset="0"/>
            </a:endParaRPr>
          </a:p>
        </p:txBody>
      </p:sp>
      <p:sp>
        <p:nvSpPr>
          <p:cNvPr id="7" name="Zone de texte 4">
            <a:extLst>
              <a:ext uri="{FF2B5EF4-FFF2-40B4-BE49-F238E27FC236}">
                <a16:creationId xmlns:a16="http://schemas.microsoft.com/office/drawing/2014/main" id="{2B573245-E362-754B-B6EF-3C137F7925E2}"/>
              </a:ext>
            </a:extLst>
          </p:cNvPr>
          <p:cNvSpPr txBox="1"/>
          <p:nvPr/>
        </p:nvSpPr>
        <p:spPr>
          <a:xfrm>
            <a:off x="2271960" y="2449063"/>
            <a:ext cx="1534160" cy="50038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Ministère de finance</a:t>
            </a:r>
            <a:endParaRPr lang="fr-MA" sz="1200" dirty="0">
              <a:effectLst/>
              <a:latin typeface="Times New Roman" panose="02020603050405020304" pitchFamily="18" charset="0"/>
              <a:ea typeface="Times New Roman" panose="02020603050405020304" pitchFamily="18" charset="0"/>
            </a:endParaRPr>
          </a:p>
        </p:txBody>
      </p:sp>
      <p:sp>
        <p:nvSpPr>
          <p:cNvPr id="8" name="Zone de texte 5">
            <a:extLst>
              <a:ext uri="{FF2B5EF4-FFF2-40B4-BE49-F238E27FC236}">
                <a16:creationId xmlns:a16="http://schemas.microsoft.com/office/drawing/2014/main" id="{08FBC6DE-AD70-FB46-8290-D86F3BBE6294}"/>
              </a:ext>
            </a:extLst>
          </p:cNvPr>
          <p:cNvSpPr txBox="1"/>
          <p:nvPr/>
        </p:nvSpPr>
        <p:spPr>
          <a:xfrm>
            <a:off x="9079710" y="2771469"/>
            <a:ext cx="1534160" cy="508635"/>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Le ministère de la santé</a:t>
            </a:r>
            <a:endParaRPr lang="fr-MA" sz="1200" dirty="0">
              <a:effectLst/>
              <a:latin typeface="Times New Roman" panose="02020603050405020304" pitchFamily="18" charset="0"/>
              <a:ea typeface="Times New Roman" panose="02020603050405020304" pitchFamily="18" charset="0"/>
            </a:endParaRPr>
          </a:p>
          <a:p>
            <a:pP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9" name="Zone de texte 6">
            <a:extLst>
              <a:ext uri="{FF2B5EF4-FFF2-40B4-BE49-F238E27FC236}">
                <a16:creationId xmlns:a16="http://schemas.microsoft.com/office/drawing/2014/main" id="{B95EFD2A-034D-BD4A-9A96-F10A30C2CF78}"/>
              </a:ext>
            </a:extLst>
          </p:cNvPr>
          <p:cNvSpPr txBox="1"/>
          <p:nvPr/>
        </p:nvSpPr>
        <p:spPr>
          <a:xfrm>
            <a:off x="8285138" y="1169156"/>
            <a:ext cx="2138680"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Le haut conseil de l’éducation</a:t>
            </a:r>
            <a:endParaRPr lang="fr-MA" sz="1200" dirty="0">
              <a:effectLst/>
              <a:latin typeface="Times New Roman" panose="02020603050405020304" pitchFamily="18" charset="0"/>
              <a:ea typeface="Times New Roman" panose="02020603050405020304" pitchFamily="18" charset="0"/>
            </a:endParaRPr>
          </a:p>
          <a:p>
            <a:pP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10" name="Zone de texte 7">
            <a:extLst>
              <a:ext uri="{FF2B5EF4-FFF2-40B4-BE49-F238E27FC236}">
                <a16:creationId xmlns:a16="http://schemas.microsoft.com/office/drawing/2014/main" id="{CFD7549E-FB9D-4646-9122-1E6D082EB370}"/>
              </a:ext>
            </a:extLst>
          </p:cNvPr>
          <p:cNvSpPr txBox="1"/>
          <p:nvPr/>
        </p:nvSpPr>
        <p:spPr>
          <a:xfrm>
            <a:off x="10029031" y="3791750"/>
            <a:ext cx="1748790"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L’entraide nationale</a:t>
            </a:r>
            <a:endParaRPr lang="fr-MA" sz="1200" dirty="0">
              <a:effectLst/>
              <a:latin typeface="Times New Roman" panose="02020603050405020304" pitchFamily="18" charset="0"/>
              <a:ea typeface="Times New Roman" panose="02020603050405020304" pitchFamily="18" charset="0"/>
            </a:endParaRPr>
          </a:p>
          <a:p>
            <a:pP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11" name="Zone de texte 8">
            <a:extLst>
              <a:ext uri="{FF2B5EF4-FFF2-40B4-BE49-F238E27FC236}">
                <a16:creationId xmlns:a16="http://schemas.microsoft.com/office/drawing/2014/main" id="{E7E267B2-0D2C-4149-8EC4-BDD589C4C610}"/>
              </a:ext>
            </a:extLst>
          </p:cNvPr>
          <p:cNvSpPr txBox="1"/>
          <p:nvPr/>
        </p:nvSpPr>
        <p:spPr>
          <a:xfrm>
            <a:off x="950900" y="3438230"/>
            <a:ext cx="890270" cy="430604"/>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INDH</a:t>
            </a:r>
            <a:endParaRPr lang="fr-MA" sz="1200" dirty="0">
              <a:effectLst/>
              <a:latin typeface="Times New Roman" panose="02020603050405020304" pitchFamily="18" charset="0"/>
              <a:ea typeface="Times New Roman" panose="02020603050405020304" pitchFamily="18" charset="0"/>
            </a:endParaRPr>
          </a:p>
        </p:txBody>
      </p:sp>
      <p:sp>
        <p:nvSpPr>
          <p:cNvPr id="12" name="Zone de texte 9">
            <a:extLst>
              <a:ext uri="{FF2B5EF4-FFF2-40B4-BE49-F238E27FC236}">
                <a16:creationId xmlns:a16="http://schemas.microsoft.com/office/drawing/2014/main" id="{CD6C1989-2022-344F-ACD1-56C3E542B291}"/>
              </a:ext>
            </a:extLst>
          </p:cNvPr>
          <p:cNvSpPr txBox="1"/>
          <p:nvPr/>
        </p:nvSpPr>
        <p:spPr>
          <a:xfrm>
            <a:off x="595823" y="4305818"/>
            <a:ext cx="1868170"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La Fondation Mohammed V de Solidarité</a:t>
            </a:r>
            <a:endParaRPr lang="fr-MA" sz="1200" dirty="0">
              <a:effectLst/>
              <a:latin typeface="Times New Roman" panose="02020603050405020304" pitchFamily="18" charset="0"/>
              <a:ea typeface="Times New Roman" panose="02020603050405020304" pitchFamily="18" charset="0"/>
            </a:endParaRPr>
          </a:p>
          <a:p>
            <a:pPr>
              <a:spcAft>
                <a:spcPts val="0"/>
              </a:spcAft>
            </a:pPr>
            <a:r>
              <a:rPr lang="fr-MA" sz="1200" dirty="0">
                <a:effectLst/>
                <a:latin typeface="Times New Roman" panose="02020603050405020304" pitchFamily="18" charset="0"/>
                <a:ea typeface="Times New Roman" panose="02020603050405020304" pitchFamily="18" charset="0"/>
                <a:cs typeface="Calibri" panose="020F0502020204030204" pitchFamily="34" charset="0"/>
              </a:rPr>
              <a:t> </a:t>
            </a:r>
            <a:endParaRPr lang="fr-MA" sz="1200" dirty="0">
              <a:effectLst/>
              <a:latin typeface="Times New Roman" panose="02020603050405020304" pitchFamily="18" charset="0"/>
              <a:ea typeface="Times New Roman" panose="02020603050405020304" pitchFamily="18" charset="0"/>
            </a:endParaRPr>
          </a:p>
          <a:p>
            <a:pP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13" name="Zone de texte 10">
            <a:extLst>
              <a:ext uri="{FF2B5EF4-FFF2-40B4-BE49-F238E27FC236}">
                <a16:creationId xmlns:a16="http://schemas.microsoft.com/office/drawing/2014/main" id="{258D8661-2C99-1F46-86A3-1DC413AE4F9F}"/>
              </a:ext>
            </a:extLst>
          </p:cNvPr>
          <p:cNvSpPr txBox="1"/>
          <p:nvPr/>
        </p:nvSpPr>
        <p:spPr>
          <a:xfrm>
            <a:off x="893822" y="5093643"/>
            <a:ext cx="2176545" cy="426966"/>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Les associations de la société civile</a:t>
            </a:r>
            <a:endParaRPr lang="fr-MA" sz="1200" dirty="0">
              <a:effectLst/>
              <a:latin typeface="Times New Roman" panose="02020603050405020304" pitchFamily="18" charset="0"/>
              <a:ea typeface="Times New Roman" panose="02020603050405020304" pitchFamily="18" charset="0"/>
            </a:endParaRPr>
          </a:p>
        </p:txBody>
      </p:sp>
      <p:sp>
        <p:nvSpPr>
          <p:cNvPr id="14" name="Zone de texte 11">
            <a:extLst>
              <a:ext uri="{FF2B5EF4-FFF2-40B4-BE49-F238E27FC236}">
                <a16:creationId xmlns:a16="http://schemas.microsoft.com/office/drawing/2014/main" id="{61A9AECB-BD43-B24F-A8A3-381D1CFFC06D}"/>
              </a:ext>
            </a:extLst>
          </p:cNvPr>
          <p:cNvSpPr txBox="1"/>
          <p:nvPr/>
        </p:nvSpPr>
        <p:spPr>
          <a:xfrm>
            <a:off x="2261447" y="5904933"/>
            <a:ext cx="3089345"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Le secteur de l’éducation privée</a:t>
            </a:r>
            <a:endParaRPr lang="fr-MA" sz="1200" dirty="0">
              <a:effectLst/>
              <a:latin typeface="Times New Roman" panose="02020603050405020304" pitchFamily="18" charset="0"/>
              <a:ea typeface="Times New Roman" panose="02020603050405020304" pitchFamily="18" charset="0"/>
            </a:endParaRPr>
          </a:p>
        </p:txBody>
      </p:sp>
      <p:sp>
        <p:nvSpPr>
          <p:cNvPr id="15" name="Zone de texte 15">
            <a:extLst>
              <a:ext uri="{FF2B5EF4-FFF2-40B4-BE49-F238E27FC236}">
                <a16:creationId xmlns:a16="http://schemas.microsoft.com/office/drawing/2014/main" id="{E3ADC547-3B66-0246-A33F-7359316E7703}"/>
              </a:ext>
            </a:extLst>
          </p:cNvPr>
          <p:cNvSpPr txBox="1"/>
          <p:nvPr/>
        </p:nvSpPr>
        <p:spPr>
          <a:xfrm>
            <a:off x="7630081" y="5798591"/>
            <a:ext cx="2623820"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MA" sz="1200" dirty="0">
                <a:effectLst/>
                <a:latin typeface="Times New Roman" panose="02020603050405020304" pitchFamily="18" charset="0"/>
                <a:ea typeface="Times New Roman" panose="02020603050405020304" pitchFamily="18" charset="0"/>
                <a:cs typeface="Calibri" panose="020F0502020204030204" pitchFamily="34" charset="0"/>
              </a:rPr>
              <a:t>Organisations Non Gouvernementales internationales (HI)</a:t>
            </a:r>
            <a:endParaRPr lang="fr-MA" sz="1200" dirty="0">
              <a:effectLst/>
              <a:latin typeface="Times New Roman" panose="02020603050405020304" pitchFamily="18" charset="0"/>
              <a:ea typeface="Times New Roman" panose="02020603050405020304" pitchFamily="18" charset="0"/>
            </a:endParaRPr>
          </a:p>
          <a:p>
            <a:pP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16" name="Zone de texte 16">
            <a:extLst>
              <a:ext uri="{FF2B5EF4-FFF2-40B4-BE49-F238E27FC236}">
                <a16:creationId xmlns:a16="http://schemas.microsoft.com/office/drawing/2014/main" id="{C0010DFF-53A1-404A-8BBF-BA9475FBD09A}"/>
              </a:ext>
            </a:extLst>
          </p:cNvPr>
          <p:cNvSpPr txBox="1"/>
          <p:nvPr/>
        </p:nvSpPr>
        <p:spPr>
          <a:xfrm>
            <a:off x="9154001" y="4857685"/>
            <a:ext cx="2623820"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MA" sz="1200" dirty="0">
                <a:effectLst/>
                <a:latin typeface="Times New Roman" panose="02020603050405020304" pitchFamily="18" charset="0"/>
                <a:ea typeface="Times New Roman" panose="02020603050405020304" pitchFamily="18" charset="0"/>
                <a:cs typeface="Calibri" panose="020F0502020204030204" pitchFamily="34" charset="0"/>
              </a:rPr>
              <a:t>Organisations des Nations Unies (UNESCO)</a:t>
            </a:r>
            <a:endParaRPr lang="fr-MA" sz="1200" dirty="0">
              <a:effectLst/>
              <a:latin typeface="Times New Roman" panose="02020603050405020304" pitchFamily="18" charset="0"/>
              <a:ea typeface="Times New Roman" panose="02020603050405020304" pitchFamily="18" charset="0"/>
            </a:endParaRPr>
          </a:p>
          <a:p>
            <a:pP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17" name="Ellipse 16">
            <a:extLst>
              <a:ext uri="{FF2B5EF4-FFF2-40B4-BE49-F238E27FC236}">
                <a16:creationId xmlns:a16="http://schemas.microsoft.com/office/drawing/2014/main" id="{B9770F31-410C-EA4B-8112-7F0374198D30}"/>
              </a:ext>
            </a:extLst>
          </p:cNvPr>
          <p:cNvSpPr/>
          <p:nvPr/>
        </p:nvSpPr>
        <p:spPr>
          <a:xfrm>
            <a:off x="838200" y="2281931"/>
            <a:ext cx="10515600" cy="43492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19" name="Connecteur droit 18">
            <a:extLst>
              <a:ext uri="{FF2B5EF4-FFF2-40B4-BE49-F238E27FC236}">
                <a16:creationId xmlns:a16="http://schemas.microsoft.com/office/drawing/2014/main" id="{9BC19441-0CA9-6347-90AA-C420FECA3F3E}"/>
              </a:ext>
            </a:extLst>
          </p:cNvPr>
          <p:cNvCxnSpPr>
            <a:endCxn id="10" idx="1"/>
          </p:cNvCxnSpPr>
          <p:nvPr/>
        </p:nvCxnSpPr>
        <p:spPr>
          <a:xfrm>
            <a:off x="3368233" y="2949443"/>
            <a:ext cx="6660798" cy="1056937"/>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Connecteur droit 20">
            <a:extLst>
              <a:ext uri="{FF2B5EF4-FFF2-40B4-BE49-F238E27FC236}">
                <a16:creationId xmlns:a16="http://schemas.microsoft.com/office/drawing/2014/main" id="{9DA589F6-0D85-9B49-8B38-C2DDDFCAAE21}"/>
              </a:ext>
            </a:extLst>
          </p:cNvPr>
          <p:cNvCxnSpPr>
            <a:endCxn id="6" idx="2"/>
          </p:cNvCxnSpPr>
          <p:nvPr/>
        </p:nvCxnSpPr>
        <p:spPr>
          <a:xfrm flipV="1">
            <a:off x="3379808" y="2602230"/>
            <a:ext cx="4426330" cy="342714"/>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Connecteur droit 22">
            <a:extLst>
              <a:ext uri="{FF2B5EF4-FFF2-40B4-BE49-F238E27FC236}">
                <a16:creationId xmlns:a16="http://schemas.microsoft.com/office/drawing/2014/main" id="{C8BACB9E-861F-9349-A0DF-D4E1218620CB}"/>
              </a:ext>
            </a:extLst>
          </p:cNvPr>
          <p:cNvCxnSpPr>
            <a:stCxn id="6" idx="2"/>
            <a:endCxn id="10" idx="1"/>
          </p:cNvCxnSpPr>
          <p:nvPr/>
        </p:nvCxnSpPr>
        <p:spPr>
          <a:xfrm>
            <a:off x="7806138" y="2602230"/>
            <a:ext cx="2222893" cy="140415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Connecteur droit 24">
            <a:extLst>
              <a:ext uri="{FF2B5EF4-FFF2-40B4-BE49-F238E27FC236}">
                <a16:creationId xmlns:a16="http://schemas.microsoft.com/office/drawing/2014/main" id="{83045E70-3CEE-FC4E-B2A2-0153B7174ACE}"/>
              </a:ext>
            </a:extLst>
          </p:cNvPr>
          <p:cNvCxnSpPr>
            <a:stCxn id="8" idx="1"/>
            <a:endCxn id="12" idx="3"/>
          </p:cNvCxnSpPr>
          <p:nvPr/>
        </p:nvCxnSpPr>
        <p:spPr>
          <a:xfrm flipH="1">
            <a:off x="2463993" y="3025787"/>
            <a:ext cx="6615717" cy="1494661"/>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Connecteur droit 26">
            <a:extLst>
              <a:ext uri="{FF2B5EF4-FFF2-40B4-BE49-F238E27FC236}">
                <a16:creationId xmlns:a16="http://schemas.microsoft.com/office/drawing/2014/main" id="{CB7CFA27-72C4-8648-96FE-1DE44B5E1EC1}"/>
              </a:ext>
            </a:extLst>
          </p:cNvPr>
          <p:cNvCxnSpPr>
            <a:cxnSpLocks/>
          </p:cNvCxnSpPr>
          <p:nvPr/>
        </p:nvCxnSpPr>
        <p:spPr>
          <a:xfrm flipH="1" flipV="1">
            <a:off x="7806138" y="2580322"/>
            <a:ext cx="1273572" cy="423557"/>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a16="http://schemas.microsoft.com/office/drawing/2014/main" id="{7073D8DE-B6D6-0046-8185-C981CE6B62B8}"/>
              </a:ext>
            </a:extLst>
          </p:cNvPr>
          <p:cNvCxnSpPr>
            <a:cxnSpLocks/>
            <a:stCxn id="8" idx="1"/>
          </p:cNvCxnSpPr>
          <p:nvPr/>
        </p:nvCxnSpPr>
        <p:spPr>
          <a:xfrm flipH="1" flipV="1">
            <a:off x="5551152" y="2590423"/>
            <a:ext cx="3528558" cy="435364"/>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9929E69F-EA26-2F43-81A0-AA96B500F006}"/>
              </a:ext>
            </a:extLst>
          </p:cNvPr>
          <p:cNvCxnSpPr>
            <a:cxnSpLocks/>
            <a:stCxn id="6" idx="2"/>
            <a:endCxn id="16" idx="1"/>
          </p:cNvCxnSpPr>
          <p:nvPr/>
        </p:nvCxnSpPr>
        <p:spPr>
          <a:xfrm>
            <a:off x="7806138" y="2602230"/>
            <a:ext cx="1347863" cy="2470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Connecteur droit 32">
            <a:extLst>
              <a:ext uri="{FF2B5EF4-FFF2-40B4-BE49-F238E27FC236}">
                <a16:creationId xmlns:a16="http://schemas.microsoft.com/office/drawing/2014/main" id="{99D41D33-E405-0E4D-989D-A2285DA04B95}"/>
              </a:ext>
            </a:extLst>
          </p:cNvPr>
          <p:cNvCxnSpPr>
            <a:stCxn id="6" idx="2"/>
          </p:cNvCxnSpPr>
          <p:nvPr/>
        </p:nvCxnSpPr>
        <p:spPr>
          <a:xfrm>
            <a:off x="7806138" y="2602230"/>
            <a:ext cx="152878" cy="3196361"/>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5D9597D2-A7C5-644D-8A12-0EE8F5003F32}"/>
              </a:ext>
            </a:extLst>
          </p:cNvPr>
          <p:cNvCxnSpPr>
            <a:stCxn id="6" idx="2"/>
            <a:endCxn id="13" idx="3"/>
          </p:cNvCxnSpPr>
          <p:nvPr/>
        </p:nvCxnSpPr>
        <p:spPr>
          <a:xfrm flipH="1">
            <a:off x="3070367" y="2602230"/>
            <a:ext cx="4735771" cy="2704896"/>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Connecteur droit 38">
            <a:extLst>
              <a:ext uri="{FF2B5EF4-FFF2-40B4-BE49-F238E27FC236}">
                <a16:creationId xmlns:a16="http://schemas.microsoft.com/office/drawing/2014/main" id="{93AB784F-1A63-DC47-A01F-15EF22C22F61}"/>
              </a:ext>
            </a:extLst>
          </p:cNvPr>
          <p:cNvCxnSpPr>
            <a:stCxn id="5" idx="2"/>
          </p:cNvCxnSpPr>
          <p:nvPr/>
        </p:nvCxnSpPr>
        <p:spPr>
          <a:xfrm flipH="1">
            <a:off x="2463993" y="2578612"/>
            <a:ext cx="3141305" cy="1941836"/>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Connecteur droit 41">
            <a:extLst>
              <a:ext uri="{FF2B5EF4-FFF2-40B4-BE49-F238E27FC236}">
                <a16:creationId xmlns:a16="http://schemas.microsoft.com/office/drawing/2014/main" id="{EB93DCEE-BA8D-3140-9245-D980FEDA2223}"/>
              </a:ext>
            </a:extLst>
          </p:cNvPr>
          <p:cNvCxnSpPr>
            <a:stCxn id="13" idx="3"/>
            <a:endCxn id="5" idx="2"/>
          </p:cNvCxnSpPr>
          <p:nvPr/>
        </p:nvCxnSpPr>
        <p:spPr>
          <a:xfrm flipV="1">
            <a:off x="3070367" y="2578612"/>
            <a:ext cx="2534931" cy="2728514"/>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Connecteur droit 43">
            <a:extLst>
              <a:ext uri="{FF2B5EF4-FFF2-40B4-BE49-F238E27FC236}">
                <a16:creationId xmlns:a16="http://schemas.microsoft.com/office/drawing/2014/main" id="{86F56B3D-6BA3-0D48-BC14-532FD6D73FF6}"/>
              </a:ext>
            </a:extLst>
          </p:cNvPr>
          <p:cNvCxnSpPr>
            <a:endCxn id="10" idx="1"/>
          </p:cNvCxnSpPr>
          <p:nvPr/>
        </p:nvCxnSpPr>
        <p:spPr>
          <a:xfrm flipV="1">
            <a:off x="3070367" y="4006380"/>
            <a:ext cx="6958664" cy="1300746"/>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Connecteur droit 45">
            <a:extLst>
              <a:ext uri="{FF2B5EF4-FFF2-40B4-BE49-F238E27FC236}">
                <a16:creationId xmlns:a16="http://schemas.microsoft.com/office/drawing/2014/main" id="{09B67A81-88C8-834A-96A4-9344C5E807EC}"/>
              </a:ext>
            </a:extLst>
          </p:cNvPr>
          <p:cNvCxnSpPr>
            <a:stCxn id="13" idx="3"/>
            <a:endCxn id="16" idx="1"/>
          </p:cNvCxnSpPr>
          <p:nvPr/>
        </p:nvCxnSpPr>
        <p:spPr>
          <a:xfrm flipV="1">
            <a:off x="3070367" y="5072315"/>
            <a:ext cx="6083634" cy="234811"/>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Connecteur droit 47">
            <a:extLst>
              <a:ext uri="{FF2B5EF4-FFF2-40B4-BE49-F238E27FC236}">
                <a16:creationId xmlns:a16="http://schemas.microsoft.com/office/drawing/2014/main" id="{FD7F1E72-6025-1E49-B4F9-375B835D9842}"/>
              </a:ext>
            </a:extLst>
          </p:cNvPr>
          <p:cNvCxnSpPr>
            <a:cxnSpLocks/>
          </p:cNvCxnSpPr>
          <p:nvPr/>
        </p:nvCxnSpPr>
        <p:spPr>
          <a:xfrm>
            <a:off x="3070367" y="5329034"/>
            <a:ext cx="4888649" cy="469557"/>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Connecteur droit 49">
            <a:extLst>
              <a:ext uri="{FF2B5EF4-FFF2-40B4-BE49-F238E27FC236}">
                <a16:creationId xmlns:a16="http://schemas.microsoft.com/office/drawing/2014/main" id="{716C1B20-6199-174D-8A33-EDAF63A8E6AD}"/>
              </a:ext>
            </a:extLst>
          </p:cNvPr>
          <p:cNvCxnSpPr>
            <a:endCxn id="5" idx="2"/>
          </p:cNvCxnSpPr>
          <p:nvPr/>
        </p:nvCxnSpPr>
        <p:spPr>
          <a:xfrm flipH="1" flipV="1">
            <a:off x="5605298" y="2578612"/>
            <a:ext cx="2353718" cy="3219979"/>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Connecteur droit 51">
            <a:extLst>
              <a:ext uri="{FF2B5EF4-FFF2-40B4-BE49-F238E27FC236}">
                <a16:creationId xmlns:a16="http://schemas.microsoft.com/office/drawing/2014/main" id="{969D78EE-CDA1-9F4C-AF52-AA0285CB1A94}"/>
              </a:ext>
            </a:extLst>
          </p:cNvPr>
          <p:cNvCxnSpPr>
            <a:stCxn id="16" idx="1"/>
            <a:endCxn id="5" idx="2"/>
          </p:cNvCxnSpPr>
          <p:nvPr/>
        </p:nvCxnSpPr>
        <p:spPr>
          <a:xfrm flipH="1" flipV="1">
            <a:off x="5605298" y="2578612"/>
            <a:ext cx="3548703" cy="2493703"/>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Connecteur droit 53">
            <a:extLst>
              <a:ext uri="{FF2B5EF4-FFF2-40B4-BE49-F238E27FC236}">
                <a16:creationId xmlns:a16="http://schemas.microsoft.com/office/drawing/2014/main" id="{82333D5D-8565-A044-9E9E-A6AC1E3CD1D3}"/>
              </a:ext>
            </a:extLst>
          </p:cNvPr>
          <p:cNvCxnSpPr>
            <a:stCxn id="13" idx="3"/>
            <a:endCxn id="12" idx="3"/>
          </p:cNvCxnSpPr>
          <p:nvPr/>
        </p:nvCxnSpPr>
        <p:spPr>
          <a:xfrm flipH="1" flipV="1">
            <a:off x="2463993" y="4520448"/>
            <a:ext cx="606374" cy="786678"/>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Connecteur droit 55">
            <a:extLst>
              <a:ext uri="{FF2B5EF4-FFF2-40B4-BE49-F238E27FC236}">
                <a16:creationId xmlns:a16="http://schemas.microsoft.com/office/drawing/2014/main" id="{D902DF87-96AF-F246-B9B9-EBD1BE20B26E}"/>
              </a:ext>
            </a:extLst>
          </p:cNvPr>
          <p:cNvCxnSpPr>
            <a:cxnSpLocks/>
            <a:endCxn id="11" idx="2"/>
          </p:cNvCxnSpPr>
          <p:nvPr/>
        </p:nvCxnSpPr>
        <p:spPr>
          <a:xfrm flipH="1" flipV="1">
            <a:off x="1396035" y="3868834"/>
            <a:ext cx="1674334" cy="141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Connecteur droit 58">
            <a:extLst>
              <a:ext uri="{FF2B5EF4-FFF2-40B4-BE49-F238E27FC236}">
                <a16:creationId xmlns:a16="http://schemas.microsoft.com/office/drawing/2014/main" id="{31A19038-BB5F-614F-AB4D-0854F18D0FD4}"/>
              </a:ext>
            </a:extLst>
          </p:cNvPr>
          <p:cNvCxnSpPr>
            <a:cxnSpLocks/>
            <a:stCxn id="13" idx="3"/>
            <a:endCxn id="8" idx="1"/>
          </p:cNvCxnSpPr>
          <p:nvPr/>
        </p:nvCxnSpPr>
        <p:spPr>
          <a:xfrm flipV="1">
            <a:off x="3070367" y="3025787"/>
            <a:ext cx="6009343" cy="2281339"/>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Connecteur droit 61">
            <a:extLst>
              <a:ext uri="{FF2B5EF4-FFF2-40B4-BE49-F238E27FC236}">
                <a16:creationId xmlns:a16="http://schemas.microsoft.com/office/drawing/2014/main" id="{FB4A42DB-7CD8-2C4B-88E7-8A5792E16776}"/>
              </a:ext>
            </a:extLst>
          </p:cNvPr>
          <p:cNvCxnSpPr>
            <a:stCxn id="13" idx="3"/>
            <a:endCxn id="14" idx="0"/>
          </p:cNvCxnSpPr>
          <p:nvPr/>
        </p:nvCxnSpPr>
        <p:spPr>
          <a:xfrm>
            <a:off x="3070367" y="5307126"/>
            <a:ext cx="735753" cy="597807"/>
          </a:xfrm>
          <a:prstGeom prst="line">
            <a:avLst/>
          </a:prstGeom>
        </p:spPr>
        <p:style>
          <a:lnRef idx="1">
            <a:schemeClr val="accent1"/>
          </a:lnRef>
          <a:fillRef idx="0">
            <a:schemeClr val="accent1"/>
          </a:fillRef>
          <a:effectRef idx="0">
            <a:schemeClr val="accent1"/>
          </a:effectRef>
          <a:fontRef idx="minor">
            <a:schemeClr val="tx1"/>
          </a:fontRef>
        </p:style>
      </p:cxnSp>
      <p:sp>
        <p:nvSpPr>
          <p:cNvPr id="18" name="Espace réservé du pied de page 17"/>
          <p:cNvSpPr>
            <a:spLocks noGrp="1"/>
          </p:cNvSpPr>
          <p:nvPr>
            <p:ph type="ftr" sz="quarter" idx="11"/>
          </p:nvPr>
        </p:nvSpPr>
        <p:spPr/>
        <p:txBody>
          <a:bodyPr/>
          <a:lstStyle/>
          <a:p>
            <a:endParaRPr lang="fr-FR" dirty="0"/>
          </a:p>
        </p:txBody>
      </p:sp>
      <p:sp>
        <p:nvSpPr>
          <p:cNvPr id="20" name="Espace réservé du numéro de diapositive 19"/>
          <p:cNvSpPr>
            <a:spLocks noGrp="1"/>
          </p:cNvSpPr>
          <p:nvPr>
            <p:ph type="sldNum" sz="quarter" idx="12"/>
          </p:nvPr>
        </p:nvSpPr>
        <p:spPr/>
        <p:txBody>
          <a:bodyPr/>
          <a:lstStyle/>
          <a:p>
            <a:fld id="{9E637189-4EA5-CF41-BEF2-1A187FCF7B63}" type="slidenum">
              <a:rPr lang="fr-FR" smtClean="0"/>
              <a:t>13</a:t>
            </a:fld>
            <a:endParaRPr lang="fr-FR" dirty="0"/>
          </a:p>
        </p:txBody>
      </p:sp>
      <p:pic>
        <p:nvPicPr>
          <p:cNvPr id="43" name="Image 42">
            <a:extLst>
              <a:ext uri="{FF2B5EF4-FFF2-40B4-BE49-F238E27FC236}">
                <a16:creationId xmlns:a16="http://schemas.microsoft.com/office/drawing/2014/main" id="{28291AFC-DD19-1E48-8B24-7D79FBF3E1E9}"/>
              </a:ext>
            </a:extLst>
          </p:cNvPr>
          <p:cNvPicPr>
            <a:picLocks noChangeAspect="1"/>
          </p:cNvPicPr>
          <p:nvPr/>
        </p:nvPicPr>
        <p:blipFill>
          <a:blip r:embed="rId2"/>
          <a:stretch>
            <a:fillRect/>
          </a:stretch>
        </p:blipFill>
        <p:spPr>
          <a:xfrm>
            <a:off x="632687" y="266717"/>
            <a:ext cx="1024293" cy="952483"/>
          </a:xfrm>
          <a:prstGeom prst="rect">
            <a:avLst/>
          </a:prstGeom>
        </p:spPr>
      </p:pic>
    </p:spTree>
    <p:extLst>
      <p:ext uri="{BB962C8B-B14F-4D97-AF65-F5344CB8AC3E}">
        <p14:creationId xmlns:p14="http://schemas.microsoft.com/office/powerpoint/2010/main" val="42542673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B45A1C-895A-6143-8A09-C348E4AA2634}"/>
              </a:ext>
            </a:extLst>
          </p:cNvPr>
          <p:cNvSpPr>
            <a:spLocks noGrp="1"/>
          </p:cNvSpPr>
          <p:nvPr>
            <p:ph type="title"/>
          </p:nvPr>
        </p:nvSpPr>
        <p:spPr>
          <a:xfrm>
            <a:off x="3087756" y="227390"/>
            <a:ext cx="8953086" cy="701011"/>
          </a:xfrm>
        </p:spPr>
        <p:txBody>
          <a:bodyPr>
            <a:normAutofit fontScale="90000"/>
          </a:bodyPr>
          <a:lstStyle/>
          <a:p>
            <a:r>
              <a:rPr lang="fr-MA" sz="3200" dirty="0"/>
              <a:t>Quelles ressources sont allouées et sur quels principes ?  </a:t>
            </a:r>
            <a:endParaRPr lang="fr-FR" sz="3200" dirty="0"/>
          </a:p>
        </p:txBody>
      </p:sp>
      <p:sp>
        <p:nvSpPr>
          <p:cNvPr id="3" name="ZoneTexte 2">
            <a:extLst>
              <a:ext uri="{FF2B5EF4-FFF2-40B4-BE49-F238E27FC236}">
                <a16:creationId xmlns:a16="http://schemas.microsoft.com/office/drawing/2014/main" id="{0B1F129D-88A0-CB46-A8FE-DC58EA93FF88}"/>
              </a:ext>
            </a:extLst>
          </p:cNvPr>
          <p:cNvSpPr txBox="1"/>
          <p:nvPr/>
        </p:nvSpPr>
        <p:spPr>
          <a:xfrm>
            <a:off x="809625" y="1295358"/>
            <a:ext cx="10329802" cy="6494085"/>
          </a:xfrm>
          <a:prstGeom prst="rect">
            <a:avLst/>
          </a:prstGeom>
          <a:noFill/>
        </p:spPr>
        <p:txBody>
          <a:bodyPr wrap="square" rtlCol="0">
            <a:spAutoFit/>
          </a:bodyPr>
          <a:lstStyle/>
          <a:p>
            <a:r>
              <a:rPr lang="fr-MA" sz="2000" dirty="0"/>
              <a:t>les ressources nécessaires à la mise en œuvre de la politique publique intégrée visant à promouvoir les droits des personnes handicapées pendant la période 2017-2026 est d’un montant de </a:t>
            </a:r>
            <a:r>
              <a:rPr lang="fr-MA" sz="2000" b="1" dirty="0">
                <a:solidFill>
                  <a:srgbClr val="FF0000"/>
                </a:solidFill>
              </a:rPr>
              <a:t>DH 6 805 073 180.00</a:t>
            </a:r>
            <a:r>
              <a:rPr lang="fr-MA" sz="2000" dirty="0"/>
              <a:t>.</a:t>
            </a:r>
          </a:p>
          <a:p>
            <a:endParaRPr lang="fr-MA" sz="2000" dirty="0"/>
          </a:p>
          <a:p>
            <a:r>
              <a:rPr lang="fr-MA" sz="2000" dirty="0"/>
              <a:t>La part réservée à l’éducation n’est pas précisée ni les sources de ces fonds.</a:t>
            </a:r>
          </a:p>
          <a:p>
            <a:endParaRPr lang="fr-MA" sz="2000" dirty="0"/>
          </a:p>
          <a:p>
            <a:r>
              <a:rPr lang="fr-MA" sz="2000" dirty="0"/>
              <a:t>Dans ce domaine aussi, les ressources allouées sont en </a:t>
            </a:r>
            <a:r>
              <a:rPr lang="fr-MA" sz="2000" dirty="0">
                <a:solidFill>
                  <a:srgbClr val="FF0000"/>
                </a:solidFill>
              </a:rPr>
              <a:t>fonction de l’approche adoptée :</a:t>
            </a:r>
          </a:p>
          <a:p>
            <a:endParaRPr lang="fr-MA" sz="2000" dirty="0">
              <a:solidFill>
                <a:srgbClr val="FF0000"/>
              </a:solidFill>
            </a:endParaRPr>
          </a:p>
          <a:p>
            <a:pPr marL="285750" indent="-285750">
              <a:buFontTx/>
              <a:buChar char="-"/>
            </a:pPr>
            <a:r>
              <a:rPr lang="fr-MA" sz="2000" dirty="0"/>
              <a:t>l’ </a:t>
            </a:r>
            <a:r>
              <a:rPr lang="fr-MA" sz="2000" dirty="0">
                <a:solidFill>
                  <a:srgbClr val="FF0000"/>
                </a:solidFill>
              </a:rPr>
              <a:t>Education inclusive</a:t>
            </a:r>
            <a:r>
              <a:rPr lang="fr-MA" sz="2000" dirty="0"/>
              <a:t>, les ressources sont celles du ministère de l’Education et sont incluses dans son budget alloué en vertu de la loi de finance. l’information concernant la part réservée à l’Education des PSH n’est pas disponible.</a:t>
            </a:r>
          </a:p>
          <a:p>
            <a:pPr marL="285750" indent="-285750">
              <a:buFontTx/>
              <a:buChar char="-"/>
            </a:pPr>
            <a:endParaRPr lang="fr-MA" sz="2000" dirty="0"/>
          </a:p>
          <a:p>
            <a:pPr marL="285750" indent="-285750">
              <a:buFontTx/>
              <a:buChar char="-"/>
            </a:pPr>
            <a:r>
              <a:rPr lang="fr-MA" sz="2000" dirty="0">
                <a:solidFill>
                  <a:srgbClr val="FF0000"/>
                </a:solidFill>
              </a:rPr>
              <a:t>L’Education intégrée et dans des institutions dédiées </a:t>
            </a:r>
            <a:r>
              <a:rPr lang="fr-MA" sz="2000" dirty="0"/>
              <a:t>(OAPAM ….). </a:t>
            </a:r>
          </a:p>
          <a:p>
            <a:pPr marL="742950" lvl="1" indent="-285750">
              <a:buFont typeface="Arial" panose="020B0604020202020204" pitchFamily="34" charset="0"/>
              <a:buChar char="•"/>
            </a:pPr>
            <a:r>
              <a:rPr lang="fr-MA" sz="2000" dirty="0"/>
              <a:t>les ressources humaines  affectées par le Ministère de l’Education : directement aux CLIS ou mis à disposition au institutions dédiées dans le cadre de conventions. </a:t>
            </a:r>
          </a:p>
          <a:p>
            <a:pPr marL="742950" lvl="1" indent="-285750">
              <a:buFont typeface="Arial" panose="020B0604020202020204" pitchFamily="34" charset="0"/>
              <a:buChar char="•"/>
            </a:pPr>
            <a:endParaRPr lang="fr-MA" sz="2000" dirty="0"/>
          </a:p>
          <a:p>
            <a:pPr marL="742950" lvl="1" indent="-285750">
              <a:buFont typeface="Arial" panose="020B0604020202020204" pitchFamily="34" charset="0"/>
              <a:buChar char="•"/>
            </a:pPr>
            <a:r>
              <a:rPr lang="fr-MA" sz="2000" dirty="0"/>
              <a:t>Les ressources humaines volontaires ou salariées par les associations gérant les CLIS</a:t>
            </a:r>
          </a:p>
          <a:p>
            <a:pPr lvl="2"/>
            <a:endParaRPr lang="fr-MA" sz="2000" dirty="0"/>
          </a:p>
          <a:p>
            <a:pPr marL="742950" lvl="1" indent="-285750">
              <a:buFont typeface="Arial" panose="020B0604020202020204" pitchFamily="34" charset="0"/>
              <a:buChar char="•"/>
            </a:pPr>
            <a:endParaRPr lang="fr-MA" sz="2000" dirty="0"/>
          </a:p>
          <a:p>
            <a:endParaRPr lang="fr-MA" sz="2000" dirty="0"/>
          </a:p>
          <a:p>
            <a:r>
              <a:rPr lang="fr-MA" sz="2000" dirty="0"/>
              <a:t>  </a:t>
            </a:r>
            <a:endParaRPr lang="fr-FR" sz="2000"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9E637189-4EA5-CF41-BEF2-1A187FCF7B63}" type="slidenum">
              <a:rPr lang="fr-FR" smtClean="0"/>
              <a:t>14</a:t>
            </a:fld>
            <a:endParaRPr lang="fr-FR" dirty="0"/>
          </a:p>
        </p:txBody>
      </p:sp>
      <p:pic>
        <p:nvPicPr>
          <p:cNvPr id="6" name="Image 5">
            <a:extLst>
              <a:ext uri="{FF2B5EF4-FFF2-40B4-BE49-F238E27FC236}">
                <a16:creationId xmlns:a16="http://schemas.microsoft.com/office/drawing/2014/main" id="{4CB04139-F434-EA47-B94A-1AF353B74693}"/>
              </a:ext>
            </a:extLst>
          </p:cNvPr>
          <p:cNvPicPr>
            <a:picLocks noChangeAspect="1"/>
          </p:cNvPicPr>
          <p:nvPr/>
        </p:nvPicPr>
        <p:blipFill>
          <a:blip r:embed="rId2"/>
          <a:stretch>
            <a:fillRect/>
          </a:stretch>
        </p:blipFill>
        <p:spPr>
          <a:xfrm>
            <a:off x="632687" y="266717"/>
            <a:ext cx="1024293" cy="952483"/>
          </a:xfrm>
          <a:prstGeom prst="rect">
            <a:avLst/>
          </a:prstGeom>
        </p:spPr>
      </p:pic>
    </p:spTree>
    <p:extLst>
      <p:ext uri="{BB962C8B-B14F-4D97-AF65-F5344CB8AC3E}">
        <p14:creationId xmlns:p14="http://schemas.microsoft.com/office/powerpoint/2010/main" val="29462209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B45A1C-895A-6143-8A09-C348E4AA2634}"/>
              </a:ext>
            </a:extLst>
          </p:cNvPr>
          <p:cNvSpPr>
            <a:spLocks noGrp="1"/>
          </p:cNvSpPr>
          <p:nvPr>
            <p:ph type="title"/>
          </p:nvPr>
        </p:nvSpPr>
        <p:spPr>
          <a:xfrm>
            <a:off x="2022172" y="365126"/>
            <a:ext cx="9803296" cy="635000"/>
          </a:xfrm>
        </p:spPr>
        <p:txBody>
          <a:bodyPr>
            <a:noAutofit/>
          </a:bodyPr>
          <a:lstStyle/>
          <a:p>
            <a:r>
              <a:rPr lang="fr-MA" sz="3200" dirty="0"/>
              <a:t>Quelles ressources sont allouées et sur quels principes ?  </a:t>
            </a:r>
            <a:endParaRPr lang="fr-FR" sz="3200" b="1" dirty="0"/>
          </a:p>
        </p:txBody>
      </p:sp>
      <p:sp>
        <p:nvSpPr>
          <p:cNvPr id="3" name="Rectangle 2">
            <a:extLst>
              <a:ext uri="{FF2B5EF4-FFF2-40B4-BE49-F238E27FC236}">
                <a16:creationId xmlns:a16="http://schemas.microsoft.com/office/drawing/2014/main" id="{9CA5A159-D967-F347-B0EF-4C0A6055FEBE}"/>
              </a:ext>
            </a:extLst>
          </p:cNvPr>
          <p:cNvSpPr/>
          <p:nvPr/>
        </p:nvSpPr>
        <p:spPr>
          <a:xfrm>
            <a:off x="366532" y="1000126"/>
            <a:ext cx="11458936" cy="5632311"/>
          </a:xfrm>
          <a:prstGeom prst="rect">
            <a:avLst/>
          </a:prstGeom>
        </p:spPr>
        <p:txBody>
          <a:bodyPr wrap="square">
            <a:spAutoFit/>
          </a:bodyPr>
          <a:lstStyle/>
          <a:p>
            <a:pPr lvl="3"/>
            <a:r>
              <a:rPr lang="fr-MA" dirty="0"/>
              <a:t>Les ressources financières : plusieurs intervenants. Les principaux sont :</a:t>
            </a:r>
          </a:p>
          <a:p>
            <a:pPr marL="742950" lvl="1" indent="-285750">
              <a:buFont typeface="Arial" panose="020B0604020202020204" pitchFamily="34" charset="0"/>
              <a:buChar char="•"/>
            </a:pPr>
            <a:endParaRPr lang="fr-MA" dirty="0"/>
          </a:p>
          <a:p>
            <a:pPr marL="1200150" lvl="2" indent="-285750">
              <a:buFont typeface="Arial" panose="020B0604020202020204" pitchFamily="34" charset="0"/>
              <a:buChar char="•"/>
            </a:pPr>
            <a:r>
              <a:rPr lang="fr-MA" dirty="0">
                <a:solidFill>
                  <a:srgbClr val="FF0000"/>
                </a:solidFill>
              </a:rPr>
              <a:t>L’Entraide Nationale </a:t>
            </a:r>
            <a:r>
              <a:rPr lang="fr-MA" dirty="0"/>
              <a:t>(fond de soutien à la cohésion sociale), dans le cadre de conventions entre par cet organisme et les association concernées, suite à des appels d’offre publics. Plusieurs reproches sont faites à ces conventions : elles sont imposées, mettent l’accent sur l’aspect quantitatif, ne sont pas respectées notamment en ce concerne les dates de versement, ne prennent pas en compte le vrai cout des prises en charge, ne sont pas pérennes, </a:t>
            </a:r>
          </a:p>
          <a:p>
            <a:pPr marL="1200150" lvl="2" indent="-285750">
              <a:buFont typeface="Arial" panose="020B0604020202020204" pitchFamily="34" charset="0"/>
              <a:buChar char="•"/>
            </a:pPr>
            <a:endParaRPr lang="fr-MA" dirty="0"/>
          </a:p>
          <a:p>
            <a:pPr marL="1200150" lvl="2" indent="-285750">
              <a:buFont typeface="Arial" panose="020B0604020202020204" pitchFamily="34" charset="0"/>
              <a:buChar char="•"/>
            </a:pPr>
            <a:r>
              <a:rPr lang="fr-MA" dirty="0">
                <a:solidFill>
                  <a:srgbClr val="FF0000"/>
                </a:solidFill>
              </a:rPr>
              <a:t>L’INDH </a:t>
            </a:r>
            <a:r>
              <a:rPr lang="fr-MA" dirty="0"/>
              <a:t>: dans le cadre de convention entre cet organisme et les associations. Alloués principalement pour la construction de centres, l’aménagement et l’équipement. </a:t>
            </a:r>
          </a:p>
          <a:p>
            <a:pPr marL="1200150" lvl="2" indent="-285750">
              <a:buFont typeface="Arial" panose="020B0604020202020204" pitchFamily="34" charset="0"/>
              <a:buChar char="•"/>
            </a:pPr>
            <a:r>
              <a:rPr lang="fr-MA" dirty="0"/>
              <a:t>La fondation Mohammed V de Solidarité. Conventions entre la fondation et les associations. D’une grande rigueur en matière de suivi et de gestion.</a:t>
            </a:r>
          </a:p>
          <a:p>
            <a:pPr marL="1200150" lvl="2" indent="-285750">
              <a:buFont typeface="Arial" panose="020B0604020202020204" pitchFamily="34" charset="0"/>
              <a:buChar char="•"/>
            </a:pPr>
            <a:endParaRPr lang="fr-MA" dirty="0"/>
          </a:p>
          <a:p>
            <a:pPr marL="1200150" lvl="2" indent="-285750">
              <a:buFont typeface="Arial" panose="020B0604020202020204" pitchFamily="34" charset="0"/>
              <a:buChar char="•"/>
            </a:pPr>
            <a:r>
              <a:rPr lang="fr-MA" dirty="0"/>
              <a:t>L</a:t>
            </a:r>
            <a:r>
              <a:rPr lang="fr-MA" dirty="0">
                <a:solidFill>
                  <a:srgbClr val="FF0000"/>
                </a:solidFill>
              </a:rPr>
              <a:t>es fonds de soutien à la scolarisation tel que TAYSIR </a:t>
            </a:r>
            <a:r>
              <a:rPr lang="fr-MA" dirty="0"/>
              <a:t>: disponible pour les individus. Les personnes qui suivent leur scolarité inclusive en bénéficient contrairement aux enfants dans les CLIS et les institutions spécialisées à cause de l’attestation de scolarité, qui est souvent refusée par le directeur de l’établissement. Ceci confirme le fait que ces classes ne fond pas partie du système d’éducation nationale.</a:t>
            </a:r>
          </a:p>
          <a:p>
            <a:pPr marL="1200150" lvl="2" indent="-285750">
              <a:buFont typeface="Arial" panose="020B0604020202020204" pitchFamily="34" charset="0"/>
              <a:buChar char="•"/>
            </a:pPr>
            <a:endParaRPr lang="fr-MA" dirty="0"/>
          </a:p>
          <a:p>
            <a:pPr marL="1200150" lvl="2" indent="-285750">
              <a:buFont typeface="Arial" panose="020B0604020202020204" pitchFamily="34" charset="0"/>
              <a:buChar char="•"/>
            </a:pPr>
            <a:r>
              <a:rPr lang="fr-MA" dirty="0">
                <a:solidFill>
                  <a:srgbClr val="FF0000"/>
                </a:solidFill>
              </a:rPr>
              <a:t>Les organes territoriaux </a:t>
            </a:r>
            <a:r>
              <a:rPr lang="fr-MA" dirty="0"/>
              <a:t>: conformément à des procédures non transparentes qui nécessitent une standardisation et une évaluation. </a:t>
            </a:r>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9E637189-4EA5-CF41-BEF2-1A187FCF7B63}" type="slidenum">
              <a:rPr lang="fr-FR" smtClean="0"/>
              <a:t>15</a:t>
            </a:fld>
            <a:endParaRPr lang="fr-FR" dirty="0"/>
          </a:p>
        </p:txBody>
      </p:sp>
      <p:pic>
        <p:nvPicPr>
          <p:cNvPr id="6" name="Image 5">
            <a:extLst>
              <a:ext uri="{FF2B5EF4-FFF2-40B4-BE49-F238E27FC236}">
                <a16:creationId xmlns:a16="http://schemas.microsoft.com/office/drawing/2014/main" id="{6714A83A-0BDA-0841-9120-DF9AC21D4C86}"/>
              </a:ext>
            </a:extLst>
          </p:cNvPr>
          <p:cNvPicPr>
            <a:picLocks noChangeAspect="1"/>
          </p:cNvPicPr>
          <p:nvPr/>
        </p:nvPicPr>
        <p:blipFill>
          <a:blip r:embed="rId2"/>
          <a:stretch>
            <a:fillRect/>
          </a:stretch>
        </p:blipFill>
        <p:spPr>
          <a:xfrm>
            <a:off x="579678" y="160694"/>
            <a:ext cx="1024293" cy="952483"/>
          </a:xfrm>
          <a:prstGeom prst="rect">
            <a:avLst/>
          </a:prstGeom>
        </p:spPr>
      </p:pic>
    </p:spTree>
    <p:extLst>
      <p:ext uri="{BB962C8B-B14F-4D97-AF65-F5344CB8AC3E}">
        <p14:creationId xmlns:p14="http://schemas.microsoft.com/office/powerpoint/2010/main" val="3756237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B45A1C-895A-6143-8A09-C348E4AA2634}"/>
              </a:ext>
            </a:extLst>
          </p:cNvPr>
          <p:cNvSpPr>
            <a:spLocks noGrp="1"/>
          </p:cNvSpPr>
          <p:nvPr>
            <p:ph type="title"/>
          </p:nvPr>
        </p:nvSpPr>
        <p:spPr>
          <a:xfrm>
            <a:off x="3670852" y="365126"/>
            <a:ext cx="7682948" cy="635000"/>
          </a:xfrm>
        </p:spPr>
        <p:txBody>
          <a:bodyPr>
            <a:noAutofit/>
          </a:bodyPr>
          <a:lstStyle/>
          <a:p>
            <a:r>
              <a:rPr lang="fr-MA" sz="3200" b="1" dirty="0"/>
              <a:t>Quel système d’informations est à l’œuvre ?</a:t>
            </a:r>
            <a:endParaRPr lang="fr-FR" sz="3200" b="1" dirty="0"/>
          </a:p>
        </p:txBody>
      </p:sp>
      <p:sp>
        <p:nvSpPr>
          <p:cNvPr id="3" name="ZoneTexte 2">
            <a:extLst>
              <a:ext uri="{FF2B5EF4-FFF2-40B4-BE49-F238E27FC236}">
                <a16:creationId xmlns:a16="http://schemas.microsoft.com/office/drawing/2014/main" id="{5380D7B2-0A1E-CF47-A00B-E10C11235B58}"/>
              </a:ext>
            </a:extLst>
          </p:cNvPr>
          <p:cNvSpPr txBox="1"/>
          <p:nvPr/>
        </p:nvSpPr>
        <p:spPr>
          <a:xfrm>
            <a:off x="838200" y="1119396"/>
            <a:ext cx="10741307" cy="5909310"/>
          </a:xfrm>
          <a:prstGeom prst="rect">
            <a:avLst/>
          </a:prstGeom>
          <a:noFill/>
        </p:spPr>
        <p:txBody>
          <a:bodyPr wrap="square" rtlCol="0">
            <a:spAutoFit/>
          </a:bodyPr>
          <a:lstStyle/>
          <a:p>
            <a:r>
              <a:rPr lang="fr-MA" b="1" dirty="0">
                <a:solidFill>
                  <a:srgbClr val="FF0000"/>
                </a:solidFill>
              </a:rPr>
              <a:t>Article 27 de la constitution</a:t>
            </a:r>
            <a:endParaRPr lang="fr-MA" dirty="0">
              <a:solidFill>
                <a:srgbClr val="FF0000"/>
              </a:solidFill>
            </a:endParaRPr>
          </a:p>
          <a:p>
            <a:r>
              <a:rPr lang="fr-MA" dirty="0"/>
              <a:t>Les citoyennes et les citoyens ont le droit d’accéder à l’information détenue par l’administration publique, les institutions élues et les organismes investis d’une mission de service public. </a:t>
            </a:r>
          </a:p>
          <a:p>
            <a:endParaRPr lang="fr-MA" dirty="0"/>
          </a:p>
          <a:p>
            <a:r>
              <a:rPr lang="fr-MA" dirty="0"/>
              <a:t>Convention art 2</a:t>
            </a:r>
          </a:p>
          <a:p>
            <a:r>
              <a:rPr lang="fr-MA" dirty="0"/>
              <a:t>les l</a:t>
            </a:r>
            <a:r>
              <a:rPr lang="fr-MA" dirty="0">
                <a:solidFill>
                  <a:srgbClr val="FF0000"/>
                </a:solidFill>
              </a:rPr>
              <a:t>angues de signe</a:t>
            </a:r>
            <a:r>
              <a:rPr lang="fr-MA" dirty="0"/>
              <a:t>, </a:t>
            </a:r>
            <a:r>
              <a:rPr lang="fr-MA" dirty="0">
                <a:solidFill>
                  <a:srgbClr val="FF0000"/>
                </a:solidFill>
              </a:rPr>
              <a:t>l’affichage de texte</a:t>
            </a:r>
            <a:r>
              <a:rPr lang="fr-MA" dirty="0"/>
              <a:t>, le </a:t>
            </a:r>
            <a:r>
              <a:rPr lang="fr-MA" dirty="0">
                <a:solidFill>
                  <a:srgbClr val="FF0000"/>
                </a:solidFill>
              </a:rPr>
              <a:t>braille</a:t>
            </a:r>
            <a:r>
              <a:rPr lang="fr-MA" dirty="0"/>
              <a:t>, la </a:t>
            </a:r>
            <a:r>
              <a:rPr lang="fr-MA" dirty="0">
                <a:solidFill>
                  <a:srgbClr val="FF0000"/>
                </a:solidFill>
              </a:rPr>
              <a:t>communication tactile</a:t>
            </a:r>
            <a:r>
              <a:rPr lang="fr-MA" dirty="0"/>
              <a:t>, les </a:t>
            </a:r>
            <a:r>
              <a:rPr lang="fr-MA" dirty="0">
                <a:solidFill>
                  <a:srgbClr val="FF0000"/>
                </a:solidFill>
              </a:rPr>
              <a:t>gros caractères</a:t>
            </a:r>
            <a:r>
              <a:rPr lang="fr-MA" dirty="0"/>
              <a:t>, les </a:t>
            </a:r>
            <a:r>
              <a:rPr lang="fr-MA" dirty="0">
                <a:solidFill>
                  <a:srgbClr val="FF0000"/>
                </a:solidFill>
              </a:rPr>
              <a:t>supports multimédias </a:t>
            </a:r>
            <a:r>
              <a:rPr lang="fr-MA" dirty="0"/>
              <a:t>accessibles ainsi que les modes, moyens et formes de communication améliorée et alternative à base de supports écrits, supports audio, </a:t>
            </a:r>
            <a:r>
              <a:rPr lang="fr-MA" dirty="0">
                <a:solidFill>
                  <a:srgbClr val="FF0000"/>
                </a:solidFill>
              </a:rPr>
              <a:t>langue simplifiée </a:t>
            </a:r>
            <a:r>
              <a:rPr lang="fr-MA" dirty="0"/>
              <a:t>et </a:t>
            </a:r>
            <a:r>
              <a:rPr lang="fr-MA" dirty="0">
                <a:solidFill>
                  <a:srgbClr val="FF0000"/>
                </a:solidFill>
              </a:rPr>
              <a:t>lecteur humain</a:t>
            </a:r>
            <a:r>
              <a:rPr lang="fr-MA" dirty="0"/>
              <a:t>, y compris les technologies de l’information et de la communication accessibles;</a:t>
            </a:r>
          </a:p>
          <a:p>
            <a:endParaRPr lang="fr-MA" dirty="0"/>
          </a:p>
          <a:p>
            <a:r>
              <a:rPr lang="fr-MA" dirty="0"/>
              <a:t>Entreprendre ou encourager la recherche et le développement et encourager l’offre et </a:t>
            </a:r>
            <a:r>
              <a:rPr lang="fr-MA" b="1" dirty="0">
                <a:solidFill>
                  <a:srgbClr val="FF0000"/>
                </a:solidFill>
              </a:rPr>
              <a:t>l’utilisation de nouvelles technologies</a:t>
            </a:r>
            <a:r>
              <a:rPr lang="fr-MA" b="1" dirty="0"/>
              <a:t> </a:t>
            </a:r>
            <a:r>
              <a:rPr lang="fr-MA" dirty="0"/>
              <a:t>– y compris les </a:t>
            </a:r>
            <a:r>
              <a:rPr lang="fr-MA" b="1" dirty="0">
                <a:solidFill>
                  <a:srgbClr val="FF0000"/>
                </a:solidFill>
              </a:rPr>
              <a:t>technologies de l’information et de la communication</a:t>
            </a:r>
            <a:r>
              <a:rPr lang="fr-MA" dirty="0"/>
              <a:t>, les aides à la mobilité, les appareils et accessoires et les technologies d’assistance – qui soient adaptées aux personnes handicapées, en privilégiant les technologies d’un coût abordable;</a:t>
            </a:r>
          </a:p>
          <a:p>
            <a:endParaRPr lang="fr-MA" dirty="0"/>
          </a:p>
          <a:p>
            <a:r>
              <a:rPr lang="fr-MA" dirty="0"/>
              <a:t> Acceptent et facilitent le recours par les personnes handicapées, </a:t>
            </a:r>
            <a:r>
              <a:rPr lang="fr-MA" b="1" dirty="0">
                <a:solidFill>
                  <a:srgbClr val="FF0000"/>
                </a:solidFill>
              </a:rPr>
              <a:t>pour leurs démarches officielles</a:t>
            </a:r>
            <a:r>
              <a:rPr lang="fr-MA" dirty="0"/>
              <a:t>, à la langue des signes, au braille, à la communication améliorée et alternative et à tous les autres moyens, modes et formes accessibles de communication de leur choix;</a:t>
            </a:r>
          </a:p>
          <a:p>
            <a:r>
              <a:rPr lang="fr-MA" dirty="0"/>
              <a:t> </a:t>
            </a:r>
          </a:p>
          <a:p>
            <a:r>
              <a:rPr lang="fr-MA" dirty="0"/>
              <a:t>Or </a:t>
            </a:r>
            <a:r>
              <a:rPr lang="mr-IN" dirty="0"/>
              <a:t>…</a:t>
            </a:r>
            <a:endParaRPr lang="fr-MA" dirty="0"/>
          </a:p>
          <a:p>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9E637189-4EA5-CF41-BEF2-1A187FCF7B63}" type="slidenum">
              <a:rPr lang="fr-FR" smtClean="0"/>
              <a:t>16</a:t>
            </a:fld>
            <a:endParaRPr lang="fr-FR" dirty="0"/>
          </a:p>
        </p:txBody>
      </p:sp>
      <p:pic>
        <p:nvPicPr>
          <p:cNvPr id="6" name="Image 5">
            <a:extLst>
              <a:ext uri="{FF2B5EF4-FFF2-40B4-BE49-F238E27FC236}">
                <a16:creationId xmlns:a16="http://schemas.microsoft.com/office/drawing/2014/main" id="{61A9ADFC-D75C-554D-9383-787CA362F9EC}"/>
              </a:ext>
            </a:extLst>
          </p:cNvPr>
          <p:cNvPicPr>
            <a:picLocks noChangeAspect="1"/>
          </p:cNvPicPr>
          <p:nvPr/>
        </p:nvPicPr>
        <p:blipFill>
          <a:blip r:embed="rId2"/>
          <a:stretch>
            <a:fillRect/>
          </a:stretch>
        </p:blipFill>
        <p:spPr>
          <a:xfrm>
            <a:off x="500165" y="107278"/>
            <a:ext cx="1024293" cy="952483"/>
          </a:xfrm>
          <a:prstGeom prst="rect">
            <a:avLst/>
          </a:prstGeom>
        </p:spPr>
      </p:pic>
    </p:spTree>
    <p:extLst>
      <p:ext uri="{BB962C8B-B14F-4D97-AF65-F5344CB8AC3E}">
        <p14:creationId xmlns:p14="http://schemas.microsoft.com/office/powerpoint/2010/main" val="27993936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F3C70B2-0DAA-6944-BC54-FFF8B17723DB}"/>
              </a:ext>
            </a:extLst>
          </p:cNvPr>
          <p:cNvSpPr/>
          <p:nvPr/>
        </p:nvSpPr>
        <p:spPr>
          <a:xfrm>
            <a:off x="0" y="0"/>
            <a:ext cx="12192000" cy="68580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r-FR" dirty="0"/>
          </a:p>
        </p:txBody>
      </p:sp>
      <p:sp>
        <p:nvSpPr>
          <p:cNvPr id="3" name="Espace réservé du pied de page 2">
            <a:extLst>
              <a:ext uri="{FF2B5EF4-FFF2-40B4-BE49-F238E27FC236}">
                <a16:creationId xmlns:a16="http://schemas.microsoft.com/office/drawing/2014/main" id="{08AF05D9-B9A9-2545-831C-F19FDF4E2F3B}"/>
              </a:ext>
            </a:extLst>
          </p:cNvPr>
          <p:cNvSpPr>
            <a:spLocks noGrp="1"/>
          </p:cNvSpPr>
          <p:nvPr>
            <p:ph type="ftr" sz="quarter" idx="1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F2D5E44-6971-B441-89A0-A4B86D1132C8}"/>
              </a:ext>
            </a:extLst>
          </p:cNvPr>
          <p:cNvSpPr>
            <a:spLocks noGrp="1"/>
          </p:cNvSpPr>
          <p:nvPr>
            <p:ph type="sldNum" sz="quarter" idx="12"/>
          </p:nvPr>
        </p:nvSpPr>
        <p:spPr/>
        <p:txBody>
          <a:bodyPr/>
          <a:lstStyle/>
          <a:p>
            <a:fld id="{9E637189-4EA5-CF41-BEF2-1A187FCF7B63}" type="slidenum">
              <a:rPr lang="fr-FR" smtClean="0"/>
              <a:t>17</a:t>
            </a:fld>
            <a:endParaRPr lang="fr-FR" dirty="0"/>
          </a:p>
        </p:txBody>
      </p:sp>
      <p:pic>
        <p:nvPicPr>
          <p:cNvPr id="6" name="Image 5">
            <a:extLst>
              <a:ext uri="{FF2B5EF4-FFF2-40B4-BE49-F238E27FC236}">
                <a16:creationId xmlns:a16="http://schemas.microsoft.com/office/drawing/2014/main" id="{D07D10FB-E8F6-3941-8FFD-2563004C56ED}"/>
              </a:ext>
            </a:extLst>
          </p:cNvPr>
          <p:cNvPicPr>
            <a:picLocks noChangeAspect="1"/>
          </p:cNvPicPr>
          <p:nvPr/>
        </p:nvPicPr>
        <p:blipFill>
          <a:blip r:embed="rId2"/>
          <a:stretch>
            <a:fillRect/>
          </a:stretch>
        </p:blipFill>
        <p:spPr>
          <a:xfrm>
            <a:off x="3661916" y="0"/>
            <a:ext cx="4868167" cy="6858000"/>
          </a:xfrm>
          <a:prstGeom prst="rect">
            <a:avLst/>
          </a:prstGeom>
        </p:spPr>
      </p:pic>
    </p:spTree>
    <p:extLst>
      <p:ext uri="{BB962C8B-B14F-4D97-AF65-F5344CB8AC3E}">
        <p14:creationId xmlns:p14="http://schemas.microsoft.com/office/powerpoint/2010/main" val="1010671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B45A1C-895A-6143-8A09-C348E4AA2634}"/>
              </a:ext>
            </a:extLst>
          </p:cNvPr>
          <p:cNvSpPr>
            <a:spLocks noGrp="1"/>
          </p:cNvSpPr>
          <p:nvPr>
            <p:ph type="title"/>
          </p:nvPr>
        </p:nvSpPr>
        <p:spPr>
          <a:xfrm>
            <a:off x="3697356" y="365125"/>
            <a:ext cx="7656443" cy="1325563"/>
          </a:xfrm>
        </p:spPr>
        <p:txBody>
          <a:bodyPr/>
          <a:lstStyle/>
          <a:p>
            <a:r>
              <a:rPr lang="fr-FR" dirty="0"/>
              <a:t>Les points abordés</a:t>
            </a:r>
          </a:p>
        </p:txBody>
      </p:sp>
      <p:sp>
        <p:nvSpPr>
          <p:cNvPr id="3" name="Rectangle 2">
            <a:extLst>
              <a:ext uri="{FF2B5EF4-FFF2-40B4-BE49-F238E27FC236}">
                <a16:creationId xmlns:a16="http://schemas.microsoft.com/office/drawing/2014/main" id="{9AAD528B-120D-BC4F-A3EF-C62FCDF2665B}"/>
              </a:ext>
            </a:extLst>
          </p:cNvPr>
          <p:cNvSpPr/>
          <p:nvPr/>
        </p:nvSpPr>
        <p:spPr>
          <a:xfrm>
            <a:off x="838200" y="1932831"/>
            <a:ext cx="10620375" cy="3970318"/>
          </a:xfrm>
          <a:prstGeom prst="rect">
            <a:avLst/>
          </a:prstGeom>
        </p:spPr>
        <p:txBody>
          <a:bodyPr wrap="square">
            <a:spAutoFit/>
          </a:bodyPr>
          <a:lstStyle/>
          <a:p>
            <a:pPr>
              <a:spcAft>
                <a:spcPts val="0"/>
              </a:spcAft>
            </a:pP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Mon intervention dans cette troisième plénière intitulée " </a:t>
            </a:r>
            <a:r>
              <a:rPr lang="fr-MA" b="1" dirty="0">
                <a:solidFill>
                  <a:srgbClr val="C00000"/>
                </a:solidFill>
                <a:latin typeface="Arial" panose="020B0604020202020204" pitchFamily="34" charset="0"/>
                <a:ea typeface="Times New Roman" panose="02020603050405020304" pitchFamily="18" charset="0"/>
                <a:cs typeface="Arial" panose="020B0604020202020204" pitchFamily="34" charset="0"/>
              </a:rPr>
              <a:t>Éducation inclusive : Quelles sont les modalités de travail ensemble ? " </a:t>
            </a: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  se consacre autour de  "l’</a:t>
            </a:r>
            <a:r>
              <a:rPr lang="fr-MA" b="1" dirty="0">
                <a:solidFill>
                  <a:srgbClr val="000000"/>
                </a:solidFill>
                <a:latin typeface="Arial" panose="020B0604020202020204" pitchFamily="34" charset="0"/>
                <a:ea typeface="Times New Roman" panose="02020603050405020304" pitchFamily="18" charset="0"/>
                <a:cs typeface="Arial" panose="020B0604020202020204" pitchFamily="34" charset="0"/>
              </a:rPr>
              <a:t>éducation inclusive et gouvernance </a:t>
            </a: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fr-MA" b="1" dirty="0">
                <a:solidFill>
                  <a:srgbClr val="003366"/>
                </a:solidFill>
                <a:latin typeface="Arial" panose="020B0604020202020204" pitchFamily="34" charset="0"/>
                <a:ea typeface="Times New Roman" panose="02020603050405020304" pitchFamily="18" charset="0"/>
                <a:cs typeface="Arial" panose="020B0604020202020204" pitchFamily="34" charset="0"/>
              </a:rPr>
              <a:t>"</a:t>
            </a:r>
            <a:r>
              <a:rPr lang="fr-MA" b="1" dirty="0">
                <a:solidFill>
                  <a:srgbClr val="7F7F7F"/>
                </a:solidFill>
                <a:latin typeface="Arial" panose="020B0604020202020204" pitchFamily="34" charset="0"/>
                <a:ea typeface="Times New Roman" panose="02020603050405020304" pitchFamily="18" charset="0"/>
                <a:cs typeface="Arial" panose="020B0604020202020204" pitchFamily="34" charset="0"/>
              </a:rPr>
              <a:t> :</a:t>
            </a: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endParaRPr lang="fr-MA" dirty="0">
              <a:latin typeface="Calibri" panose="020F0502020204030204" pitchFamily="34" charset="0"/>
              <a:ea typeface="Calibri" panose="020F0502020204030204" pitchFamily="34" charset="0"/>
              <a:cs typeface="Arial" panose="020B0604020202020204" pitchFamily="34" charset="0"/>
            </a:endParaRPr>
          </a:p>
          <a:p>
            <a:pPr>
              <a:spcAft>
                <a:spcPts val="0"/>
              </a:spcAft>
            </a:pP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Et plus particulièrement : </a:t>
            </a:r>
            <a:endParaRPr lang="fr-MA" dirty="0">
              <a:latin typeface="Calibri" panose="020F0502020204030204" pitchFamily="34" charset="0"/>
              <a:ea typeface="Calibri" panose="020F0502020204030204" pitchFamily="34" charset="0"/>
              <a:cs typeface="Arial" panose="020B0604020202020204" pitchFamily="34" charset="0"/>
            </a:endParaRPr>
          </a:p>
          <a:p>
            <a:pPr marL="342900" lvl="0" indent="-342900">
              <a:spcAft>
                <a:spcPts val="0"/>
              </a:spcAft>
              <a:buFont typeface="Symbol" pitchFamily="2" charset="2"/>
              <a:buChar char=""/>
            </a:pPr>
            <a:r>
              <a:rPr lang="fr-MA" b="1" dirty="0">
                <a:solidFill>
                  <a:srgbClr val="000000"/>
                </a:solidFill>
                <a:latin typeface="Arial" panose="020B0604020202020204" pitchFamily="34" charset="0"/>
                <a:ea typeface="Times New Roman" panose="02020603050405020304" pitchFamily="18" charset="0"/>
                <a:cs typeface="Arial" panose="020B0604020202020204" pitchFamily="34" charset="0"/>
              </a:rPr>
              <a:t>définir la gouvernance mise en place au Maroc</a:t>
            </a: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endParaRPr lang="fr-MA" dirty="0">
              <a:latin typeface="Calibri" panose="020F0502020204030204" pitchFamily="34" charset="0"/>
              <a:ea typeface="Calibri" panose="020F0502020204030204" pitchFamily="34" charset="0"/>
              <a:cs typeface="Arial" panose="020B0604020202020204" pitchFamily="34" charset="0"/>
            </a:endParaRPr>
          </a:p>
          <a:p>
            <a:pPr marL="342900" lvl="0" indent="-342900">
              <a:spcAft>
                <a:spcPts val="0"/>
              </a:spcAft>
              <a:buFont typeface="Symbol" pitchFamily="2" charset="2"/>
              <a:buChar char=""/>
            </a:pP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repérer les </a:t>
            </a:r>
            <a:r>
              <a:rPr lang="fr-MA" dirty="0">
                <a:solidFill>
                  <a:srgbClr val="000000"/>
                </a:solidFill>
                <a:highlight>
                  <a:srgbClr val="FFFF00"/>
                </a:highlight>
                <a:latin typeface="Arial" panose="020B0604020202020204" pitchFamily="34" charset="0"/>
                <a:ea typeface="Times New Roman" panose="02020603050405020304" pitchFamily="18" charset="0"/>
                <a:cs typeface="Arial" panose="020B0604020202020204" pitchFamily="34" charset="0"/>
              </a:rPr>
              <a:t>enjeux à venir dans le cadre d’une éducation inclusive</a:t>
            </a: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endParaRPr lang="fr-MA" dirty="0">
              <a:latin typeface="Calibri" panose="020F0502020204030204" pitchFamily="34" charset="0"/>
              <a:ea typeface="Calibri" panose="020F0502020204030204" pitchFamily="34" charset="0"/>
              <a:cs typeface="Arial" panose="020B0604020202020204" pitchFamily="34" charset="0"/>
            </a:endParaRPr>
          </a:p>
          <a:p>
            <a:pPr>
              <a:spcAft>
                <a:spcPts val="0"/>
              </a:spcAft>
            </a:pP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endParaRPr lang="fr-MA" dirty="0">
              <a:latin typeface="Calibri" panose="020F0502020204030204" pitchFamily="34" charset="0"/>
              <a:ea typeface="Calibri" panose="020F0502020204030204" pitchFamily="34" charset="0"/>
              <a:cs typeface="Arial" panose="020B0604020202020204" pitchFamily="34" charset="0"/>
            </a:endParaRPr>
          </a:p>
          <a:p>
            <a:pPr>
              <a:spcAft>
                <a:spcPts val="0"/>
              </a:spcAft>
            </a:pP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les questions qui sont traitées et qui sont proposées par les organisateurs dans un souci de cohérence sont : </a:t>
            </a:r>
            <a:endParaRPr lang="fr-MA" dirty="0">
              <a:latin typeface="Calibri" panose="020F0502020204030204" pitchFamily="34" charset="0"/>
              <a:ea typeface="Calibri" panose="020F0502020204030204" pitchFamily="34" charset="0"/>
              <a:cs typeface="Arial" panose="020B0604020202020204" pitchFamily="34" charset="0"/>
            </a:endParaRPr>
          </a:p>
          <a:p>
            <a:pPr marL="342900" lvl="0" indent="-342900">
              <a:spcAft>
                <a:spcPts val="0"/>
              </a:spcAft>
              <a:buFont typeface="Wingdings" pitchFamily="2" charset="2"/>
              <a:buChar char=""/>
            </a:pP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Qui occupe le rôle de leadership aux niveaux local et national ? </a:t>
            </a:r>
            <a:endParaRPr lang="fr-MA" dirty="0">
              <a:latin typeface="Calibri" panose="020F0502020204030204" pitchFamily="34" charset="0"/>
              <a:ea typeface="Calibri" panose="020F0502020204030204" pitchFamily="34" charset="0"/>
              <a:cs typeface="Arial" panose="020B0604020202020204" pitchFamily="34" charset="0"/>
            </a:endParaRPr>
          </a:p>
          <a:p>
            <a:pPr marL="342900" lvl="0" indent="-342900">
              <a:spcAft>
                <a:spcPts val="0"/>
              </a:spcAft>
              <a:buFont typeface="Wingdings" pitchFamily="2" charset="2"/>
              <a:buChar char=""/>
            </a:pP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Comment se prennent les décisions ? </a:t>
            </a:r>
            <a:endParaRPr lang="fr-MA" dirty="0">
              <a:latin typeface="Calibri" panose="020F0502020204030204" pitchFamily="34" charset="0"/>
              <a:ea typeface="Calibri" panose="020F0502020204030204" pitchFamily="34" charset="0"/>
              <a:cs typeface="Arial" panose="020B0604020202020204" pitchFamily="34" charset="0"/>
            </a:endParaRPr>
          </a:p>
          <a:p>
            <a:pPr marL="342900" lvl="0" indent="-342900">
              <a:spcAft>
                <a:spcPts val="0"/>
              </a:spcAft>
              <a:buFont typeface="Wingdings" pitchFamily="2" charset="2"/>
              <a:buChar char=""/>
            </a:pP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Qui élabore le plan d’action et qui manage ? </a:t>
            </a:r>
            <a:endParaRPr lang="fr-MA" dirty="0">
              <a:latin typeface="Calibri" panose="020F0502020204030204" pitchFamily="34" charset="0"/>
              <a:ea typeface="Calibri" panose="020F0502020204030204" pitchFamily="34" charset="0"/>
              <a:cs typeface="Arial" panose="020B0604020202020204" pitchFamily="34" charset="0"/>
            </a:endParaRPr>
          </a:p>
          <a:p>
            <a:pPr marL="342900" lvl="0" indent="-342900">
              <a:spcAft>
                <a:spcPts val="0"/>
              </a:spcAft>
              <a:buFont typeface="Wingdings" pitchFamily="2" charset="2"/>
              <a:buChar char=""/>
            </a:pP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Quelles ressources sont allouées et sur quels principes ?  </a:t>
            </a:r>
            <a:endParaRPr lang="fr-MA" dirty="0">
              <a:latin typeface="Calibri" panose="020F0502020204030204" pitchFamily="34" charset="0"/>
              <a:ea typeface="Times New Roman" panose="02020603050405020304" pitchFamily="18" charset="0"/>
              <a:cs typeface="Arial" panose="020B0604020202020204" pitchFamily="34" charset="0"/>
            </a:endParaRPr>
          </a:p>
          <a:p>
            <a:pPr marL="342900" lvl="0" indent="-342900">
              <a:spcAft>
                <a:spcPts val="0"/>
              </a:spcAft>
              <a:buFont typeface="Wingdings" pitchFamily="2" charset="2"/>
              <a:buChar char=""/>
            </a:pPr>
            <a:r>
              <a:rPr lang="fr-MA" dirty="0">
                <a:solidFill>
                  <a:srgbClr val="000000"/>
                </a:solidFill>
                <a:latin typeface="Arial" panose="020B0604020202020204" pitchFamily="34" charset="0"/>
                <a:ea typeface="Times New Roman" panose="02020603050405020304" pitchFamily="18" charset="0"/>
              </a:rPr>
              <a:t>Quel système d’informations est à l’œuvre </a:t>
            </a:r>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9E637189-4EA5-CF41-BEF2-1A187FCF7B63}" type="slidenum">
              <a:rPr lang="fr-FR" smtClean="0"/>
              <a:t>2</a:t>
            </a:fld>
            <a:endParaRPr lang="fr-FR" dirty="0"/>
          </a:p>
        </p:txBody>
      </p:sp>
      <p:pic>
        <p:nvPicPr>
          <p:cNvPr id="8" name="Image 7">
            <a:extLst>
              <a:ext uri="{FF2B5EF4-FFF2-40B4-BE49-F238E27FC236}">
                <a16:creationId xmlns:a16="http://schemas.microsoft.com/office/drawing/2014/main" id="{D6558CC4-B4E2-D847-9654-B0A30F201DAE}"/>
              </a:ext>
            </a:extLst>
          </p:cNvPr>
          <p:cNvPicPr>
            <a:picLocks noChangeAspect="1"/>
          </p:cNvPicPr>
          <p:nvPr/>
        </p:nvPicPr>
        <p:blipFill>
          <a:blip r:embed="rId2"/>
          <a:stretch>
            <a:fillRect/>
          </a:stretch>
        </p:blipFill>
        <p:spPr>
          <a:xfrm>
            <a:off x="632687" y="266717"/>
            <a:ext cx="1024293" cy="952483"/>
          </a:xfrm>
          <a:prstGeom prst="rect">
            <a:avLst/>
          </a:prstGeom>
        </p:spPr>
      </p:pic>
    </p:spTree>
    <p:extLst>
      <p:ext uri="{BB962C8B-B14F-4D97-AF65-F5344CB8AC3E}">
        <p14:creationId xmlns:p14="http://schemas.microsoft.com/office/powerpoint/2010/main" val="14044315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B45A1C-895A-6143-8A09-C348E4AA2634}"/>
              </a:ext>
            </a:extLst>
          </p:cNvPr>
          <p:cNvSpPr>
            <a:spLocks noGrp="1"/>
          </p:cNvSpPr>
          <p:nvPr>
            <p:ph type="title"/>
          </p:nvPr>
        </p:nvSpPr>
        <p:spPr>
          <a:xfrm>
            <a:off x="838200" y="365125"/>
            <a:ext cx="10515600" cy="663575"/>
          </a:xfrm>
        </p:spPr>
        <p:txBody>
          <a:bodyPr>
            <a:noAutofit/>
          </a:bodyPr>
          <a:lstStyle/>
          <a:p>
            <a:pPr algn="ctr"/>
            <a:r>
              <a:rPr lang="fr-MA" sz="2800" dirty="0">
                <a:solidFill>
                  <a:srgbClr val="000000"/>
                </a:solidFill>
                <a:latin typeface="Arial Narrow" charset="0"/>
                <a:ea typeface="Arial Narrow" charset="0"/>
                <a:cs typeface="Arial Narrow" charset="0"/>
              </a:rPr>
              <a:t>Qui occupe le rôle de leadership aux niveaux local et national ? </a:t>
            </a:r>
            <a:endParaRPr lang="fr-FR" sz="2800" dirty="0">
              <a:latin typeface="Arial Narrow" charset="0"/>
              <a:ea typeface="Arial Narrow" charset="0"/>
              <a:cs typeface="Arial Narrow" charset="0"/>
            </a:endParaRPr>
          </a:p>
        </p:txBody>
      </p:sp>
      <p:sp>
        <p:nvSpPr>
          <p:cNvPr id="3" name="Titre 1">
            <a:extLst>
              <a:ext uri="{FF2B5EF4-FFF2-40B4-BE49-F238E27FC236}">
                <a16:creationId xmlns:a16="http://schemas.microsoft.com/office/drawing/2014/main" id="{1BFBF7D2-5F6C-3A40-8450-26E0751E911B}"/>
              </a:ext>
            </a:extLst>
          </p:cNvPr>
          <p:cNvSpPr txBox="1">
            <a:spLocks/>
          </p:cNvSpPr>
          <p:nvPr/>
        </p:nvSpPr>
        <p:spPr>
          <a:xfrm>
            <a:off x="838200" y="1213369"/>
            <a:ext cx="10515600"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MA"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Les acteurs Nationaux</a:t>
            </a:r>
            <a:endParaRPr lang="fr-FR" sz="2000" dirty="0"/>
          </a:p>
        </p:txBody>
      </p:sp>
      <p:sp>
        <p:nvSpPr>
          <p:cNvPr id="4" name="Zone de texte 1">
            <a:extLst>
              <a:ext uri="{FF2B5EF4-FFF2-40B4-BE49-F238E27FC236}">
                <a16:creationId xmlns:a16="http://schemas.microsoft.com/office/drawing/2014/main" id="{2D02A345-E8A8-154A-8A36-85A816DD27FC}"/>
              </a:ext>
            </a:extLst>
          </p:cNvPr>
          <p:cNvSpPr txBox="1"/>
          <p:nvPr/>
        </p:nvSpPr>
        <p:spPr>
          <a:xfrm>
            <a:off x="4838216" y="1665690"/>
            <a:ext cx="2986267" cy="861993"/>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La</a:t>
            </a:r>
            <a:r>
              <a:rPr lang="fr-FR" sz="1200" dirty="0">
                <a:effectLst/>
                <a:latin typeface="Calibri" panose="020F0502020204030204" pitchFamily="34" charset="0"/>
                <a:ea typeface="Times New Roman" panose="02020603050405020304" pitchFamily="18" charset="0"/>
                <a:cs typeface="Calibri" panose="020F0502020204030204" pitchFamily="34" charset="0"/>
              </a:rPr>
              <a:t> commission interministérielle chargée dè la promotion des Droits des PSH</a:t>
            </a:r>
            <a:endParaRPr lang="fr-MA" sz="1200" dirty="0">
              <a:effectLst/>
              <a:latin typeface="Times New Roman" panose="02020603050405020304" pitchFamily="18" charset="0"/>
              <a:ea typeface="Times New Roman" panose="02020603050405020304" pitchFamily="18" charset="0"/>
            </a:endParaRPr>
          </a:p>
          <a:p>
            <a:pPr algn="ctr">
              <a:spcAft>
                <a:spcPts val="0"/>
              </a:spcAft>
            </a:pPr>
            <a:r>
              <a:rPr lang="fr-FR" sz="1200" dirty="0">
                <a:effectLst/>
                <a:latin typeface="Calibri" panose="020F0502020204030204" pitchFamily="34" charset="0"/>
                <a:ea typeface="Times New Roman" panose="02020603050405020304" pitchFamily="18" charset="0"/>
                <a:cs typeface="Calibri" panose="020F0502020204030204" pitchFamily="34" charset="0"/>
              </a:rPr>
              <a:t> Le comité technique chargé de l’opérationnalisation</a:t>
            </a:r>
            <a:endParaRPr lang="fr-MA" sz="1200" dirty="0">
              <a:effectLst/>
              <a:latin typeface="Times New Roman" panose="02020603050405020304" pitchFamily="18" charset="0"/>
              <a:ea typeface="Times New Roman" panose="02020603050405020304" pitchFamily="18" charset="0"/>
            </a:endParaRPr>
          </a:p>
        </p:txBody>
      </p:sp>
      <p:sp>
        <p:nvSpPr>
          <p:cNvPr id="5" name="Zone de texte 2">
            <a:extLst>
              <a:ext uri="{FF2B5EF4-FFF2-40B4-BE49-F238E27FC236}">
                <a16:creationId xmlns:a16="http://schemas.microsoft.com/office/drawing/2014/main" id="{810812B0-5692-4044-86EC-44C5BBC1F3CA}"/>
              </a:ext>
            </a:extLst>
          </p:cNvPr>
          <p:cNvSpPr txBox="1"/>
          <p:nvPr/>
        </p:nvSpPr>
        <p:spPr>
          <a:xfrm>
            <a:off x="4410978" y="2916813"/>
            <a:ext cx="1534160" cy="50038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Ministère d’éducation</a:t>
            </a:r>
            <a:endParaRPr lang="fr-MA" sz="1200" dirty="0">
              <a:effectLst/>
              <a:latin typeface="Times New Roman" panose="02020603050405020304" pitchFamily="18" charset="0"/>
              <a:ea typeface="Times New Roman" panose="02020603050405020304" pitchFamily="18" charset="0"/>
            </a:endParaRPr>
          </a:p>
        </p:txBody>
      </p:sp>
      <p:sp>
        <p:nvSpPr>
          <p:cNvPr id="6" name="Zone de texte 3">
            <a:extLst>
              <a:ext uri="{FF2B5EF4-FFF2-40B4-BE49-F238E27FC236}">
                <a16:creationId xmlns:a16="http://schemas.microsoft.com/office/drawing/2014/main" id="{D19974C3-E155-D640-81F2-5CE3AEAFD015}"/>
              </a:ext>
            </a:extLst>
          </p:cNvPr>
          <p:cNvSpPr txBox="1"/>
          <p:nvPr/>
        </p:nvSpPr>
        <p:spPr>
          <a:xfrm>
            <a:off x="7057403" y="2934597"/>
            <a:ext cx="1534160" cy="4927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Ministère de développement social</a:t>
            </a:r>
            <a:endParaRPr lang="fr-MA" sz="1200" dirty="0">
              <a:effectLst/>
              <a:latin typeface="Times New Roman" panose="02020603050405020304" pitchFamily="18" charset="0"/>
              <a:ea typeface="Times New Roman" panose="02020603050405020304" pitchFamily="18" charset="0"/>
            </a:endParaRPr>
          </a:p>
        </p:txBody>
      </p:sp>
      <p:sp>
        <p:nvSpPr>
          <p:cNvPr id="7" name="Zone de texte 4">
            <a:extLst>
              <a:ext uri="{FF2B5EF4-FFF2-40B4-BE49-F238E27FC236}">
                <a16:creationId xmlns:a16="http://schemas.microsoft.com/office/drawing/2014/main" id="{2B573245-E362-754B-B6EF-3C137F7925E2}"/>
              </a:ext>
            </a:extLst>
          </p:cNvPr>
          <p:cNvSpPr txBox="1"/>
          <p:nvPr/>
        </p:nvSpPr>
        <p:spPr>
          <a:xfrm>
            <a:off x="1553606" y="2928868"/>
            <a:ext cx="1534160" cy="50038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Ministère de finance</a:t>
            </a:r>
            <a:endParaRPr lang="fr-MA" sz="1200" dirty="0">
              <a:effectLst/>
              <a:latin typeface="Times New Roman" panose="02020603050405020304" pitchFamily="18" charset="0"/>
              <a:ea typeface="Times New Roman" panose="02020603050405020304" pitchFamily="18" charset="0"/>
            </a:endParaRPr>
          </a:p>
        </p:txBody>
      </p:sp>
      <p:sp>
        <p:nvSpPr>
          <p:cNvPr id="8" name="Zone de texte 5">
            <a:extLst>
              <a:ext uri="{FF2B5EF4-FFF2-40B4-BE49-F238E27FC236}">
                <a16:creationId xmlns:a16="http://schemas.microsoft.com/office/drawing/2014/main" id="{08FBC6DE-AD70-FB46-8290-D86F3BBE6294}"/>
              </a:ext>
            </a:extLst>
          </p:cNvPr>
          <p:cNvSpPr txBox="1"/>
          <p:nvPr/>
        </p:nvSpPr>
        <p:spPr>
          <a:xfrm>
            <a:off x="9267503" y="2903423"/>
            <a:ext cx="1534160" cy="508635"/>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Le ministère de la santé</a:t>
            </a:r>
            <a:endParaRPr lang="fr-MA" sz="1200" dirty="0">
              <a:effectLst/>
              <a:latin typeface="Times New Roman" panose="02020603050405020304" pitchFamily="18" charset="0"/>
              <a:ea typeface="Times New Roman" panose="02020603050405020304" pitchFamily="18" charset="0"/>
            </a:endParaRPr>
          </a:p>
          <a:p>
            <a:pPr algn="ct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9" name="Zone de texte 6">
            <a:extLst>
              <a:ext uri="{FF2B5EF4-FFF2-40B4-BE49-F238E27FC236}">
                <a16:creationId xmlns:a16="http://schemas.microsoft.com/office/drawing/2014/main" id="{B95EFD2A-034D-BD4A-9A96-F10A30C2CF78}"/>
              </a:ext>
            </a:extLst>
          </p:cNvPr>
          <p:cNvSpPr txBox="1"/>
          <p:nvPr/>
        </p:nvSpPr>
        <p:spPr>
          <a:xfrm>
            <a:off x="8285138" y="2071509"/>
            <a:ext cx="2138680"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Le haut conseil de l’éducation</a:t>
            </a:r>
            <a:endParaRPr lang="fr-MA" sz="1200" dirty="0">
              <a:effectLst/>
              <a:latin typeface="Times New Roman" panose="02020603050405020304" pitchFamily="18" charset="0"/>
              <a:ea typeface="Times New Roman" panose="02020603050405020304" pitchFamily="18" charset="0"/>
            </a:endParaRPr>
          </a:p>
          <a:p>
            <a:pPr algn="ct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10" name="Zone de texte 7">
            <a:extLst>
              <a:ext uri="{FF2B5EF4-FFF2-40B4-BE49-F238E27FC236}">
                <a16:creationId xmlns:a16="http://schemas.microsoft.com/office/drawing/2014/main" id="{CFD7549E-FB9D-4646-9122-1E6D082EB370}"/>
              </a:ext>
            </a:extLst>
          </p:cNvPr>
          <p:cNvSpPr txBox="1"/>
          <p:nvPr/>
        </p:nvSpPr>
        <p:spPr>
          <a:xfrm>
            <a:off x="8582657" y="3824198"/>
            <a:ext cx="1748790"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L’entraide nationale</a:t>
            </a:r>
            <a:endParaRPr lang="fr-MA" sz="1200" dirty="0">
              <a:effectLst/>
              <a:latin typeface="Times New Roman" panose="02020603050405020304" pitchFamily="18" charset="0"/>
              <a:ea typeface="Times New Roman" panose="02020603050405020304" pitchFamily="18" charset="0"/>
            </a:endParaRPr>
          </a:p>
          <a:p>
            <a:pPr algn="ct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11" name="Zone de texte 8">
            <a:extLst>
              <a:ext uri="{FF2B5EF4-FFF2-40B4-BE49-F238E27FC236}">
                <a16:creationId xmlns:a16="http://schemas.microsoft.com/office/drawing/2014/main" id="{E7E267B2-0D2C-4149-8EC4-BDD589C4C610}"/>
              </a:ext>
            </a:extLst>
          </p:cNvPr>
          <p:cNvSpPr txBox="1"/>
          <p:nvPr/>
        </p:nvSpPr>
        <p:spPr>
          <a:xfrm>
            <a:off x="2398492" y="3851860"/>
            <a:ext cx="1378801" cy="430604"/>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INDH</a:t>
            </a:r>
            <a:endParaRPr lang="fr-MA" sz="1200" dirty="0">
              <a:effectLst/>
              <a:latin typeface="Times New Roman" panose="02020603050405020304" pitchFamily="18" charset="0"/>
              <a:ea typeface="Times New Roman" panose="02020603050405020304" pitchFamily="18" charset="0"/>
            </a:endParaRPr>
          </a:p>
        </p:txBody>
      </p:sp>
      <p:sp>
        <p:nvSpPr>
          <p:cNvPr id="12" name="Zone de texte 9">
            <a:extLst>
              <a:ext uri="{FF2B5EF4-FFF2-40B4-BE49-F238E27FC236}">
                <a16:creationId xmlns:a16="http://schemas.microsoft.com/office/drawing/2014/main" id="{CD6C1989-2022-344F-ACD1-56C3E542B291}"/>
              </a:ext>
            </a:extLst>
          </p:cNvPr>
          <p:cNvSpPr txBox="1"/>
          <p:nvPr/>
        </p:nvSpPr>
        <p:spPr>
          <a:xfrm>
            <a:off x="5178058" y="3853204"/>
            <a:ext cx="1868170"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La Fondation Mohammed V de Solidarité</a:t>
            </a:r>
            <a:endParaRPr lang="fr-MA" sz="1200" dirty="0">
              <a:effectLst/>
              <a:latin typeface="Times New Roman" panose="02020603050405020304" pitchFamily="18" charset="0"/>
              <a:ea typeface="Times New Roman" panose="02020603050405020304" pitchFamily="18" charset="0"/>
            </a:endParaRPr>
          </a:p>
          <a:p>
            <a:pPr algn="ctr">
              <a:spcAft>
                <a:spcPts val="0"/>
              </a:spcAft>
            </a:pPr>
            <a:r>
              <a:rPr lang="fr-MA" sz="1200" dirty="0">
                <a:effectLst/>
                <a:latin typeface="Times New Roman" panose="02020603050405020304" pitchFamily="18" charset="0"/>
                <a:ea typeface="Times New Roman" panose="02020603050405020304" pitchFamily="18" charset="0"/>
                <a:cs typeface="Calibri" panose="020F0502020204030204" pitchFamily="34" charset="0"/>
              </a:rPr>
              <a:t> </a:t>
            </a:r>
            <a:endParaRPr lang="fr-MA" sz="1200" dirty="0">
              <a:effectLst/>
              <a:latin typeface="Times New Roman" panose="02020603050405020304" pitchFamily="18" charset="0"/>
              <a:ea typeface="Times New Roman" panose="02020603050405020304" pitchFamily="18" charset="0"/>
            </a:endParaRPr>
          </a:p>
          <a:p>
            <a:pPr algn="ct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13" name="Zone de texte 10">
            <a:extLst>
              <a:ext uri="{FF2B5EF4-FFF2-40B4-BE49-F238E27FC236}">
                <a16:creationId xmlns:a16="http://schemas.microsoft.com/office/drawing/2014/main" id="{258D8661-2C99-1F46-86A3-1DC413AE4F9F}"/>
              </a:ext>
            </a:extLst>
          </p:cNvPr>
          <p:cNvSpPr txBox="1"/>
          <p:nvPr/>
        </p:nvSpPr>
        <p:spPr>
          <a:xfrm>
            <a:off x="1435257" y="4574244"/>
            <a:ext cx="9792183" cy="426966"/>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Les associations de la société civile</a:t>
            </a:r>
            <a:endParaRPr lang="fr-MA" sz="1200" dirty="0">
              <a:effectLst/>
              <a:latin typeface="Times New Roman" panose="02020603050405020304" pitchFamily="18" charset="0"/>
              <a:ea typeface="Times New Roman" panose="02020603050405020304" pitchFamily="18" charset="0"/>
            </a:endParaRPr>
          </a:p>
        </p:txBody>
      </p:sp>
      <p:sp>
        <p:nvSpPr>
          <p:cNvPr id="14" name="Zone de texte 11">
            <a:extLst>
              <a:ext uri="{FF2B5EF4-FFF2-40B4-BE49-F238E27FC236}">
                <a16:creationId xmlns:a16="http://schemas.microsoft.com/office/drawing/2014/main" id="{61A9AECB-BD43-B24F-A8A3-381D1CFFC06D}"/>
              </a:ext>
            </a:extLst>
          </p:cNvPr>
          <p:cNvSpPr txBox="1"/>
          <p:nvPr/>
        </p:nvSpPr>
        <p:spPr>
          <a:xfrm>
            <a:off x="4382939" y="5837908"/>
            <a:ext cx="3089345"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Le secteur de l’éducation privée</a:t>
            </a:r>
            <a:endParaRPr lang="fr-MA" sz="1200" dirty="0">
              <a:effectLst/>
              <a:latin typeface="Times New Roman" panose="02020603050405020304" pitchFamily="18" charset="0"/>
              <a:ea typeface="Times New Roman" panose="02020603050405020304" pitchFamily="18" charset="0"/>
            </a:endParaRPr>
          </a:p>
        </p:txBody>
      </p:sp>
      <p:sp>
        <p:nvSpPr>
          <p:cNvPr id="15" name="Zone de texte 15">
            <a:extLst>
              <a:ext uri="{FF2B5EF4-FFF2-40B4-BE49-F238E27FC236}">
                <a16:creationId xmlns:a16="http://schemas.microsoft.com/office/drawing/2014/main" id="{E3ADC547-3B66-0246-A33F-7359316E7703}"/>
              </a:ext>
            </a:extLst>
          </p:cNvPr>
          <p:cNvSpPr txBox="1"/>
          <p:nvPr/>
        </p:nvSpPr>
        <p:spPr>
          <a:xfrm>
            <a:off x="7690101" y="5106850"/>
            <a:ext cx="2623820"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MA" sz="1200" dirty="0">
                <a:effectLst/>
                <a:latin typeface="Times New Roman" panose="02020603050405020304" pitchFamily="18" charset="0"/>
                <a:ea typeface="Times New Roman" panose="02020603050405020304" pitchFamily="18" charset="0"/>
                <a:cs typeface="Calibri" panose="020F0502020204030204" pitchFamily="34" charset="0"/>
              </a:rPr>
              <a:t>Organisations Non Gouvernementales internationales (HI)</a:t>
            </a:r>
            <a:endParaRPr lang="fr-MA" sz="1200" dirty="0">
              <a:effectLst/>
              <a:latin typeface="Times New Roman" panose="02020603050405020304" pitchFamily="18" charset="0"/>
              <a:ea typeface="Times New Roman" panose="02020603050405020304" pitchFamily="18" charset="0"/>
            </a:endParaRPr>
          </a:p>
          <a:p>
            <a:pPr algn="ct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16" name="Zone de texte 16">
            <a:extLst>
              <a:ext uri="{FF2B5EF4-FFF2-40B4-BE49-F238E27FC236}">
                <a16:creationId xmlns:a16="http://schemas.microsoft.com/office/drawing/2014/main" id="{C0010DFF-53A1-404A-8BBF-BA9475FBD09A}"/>
              </a:ext>
            </a:extLst>
          </p:cNvPr>
          <p:cNvSpPr txBox="1"/>
          <p:nvPr/>
        </p:nvSpPr>
        <p:spPr>
          <a:xfrm>
            <a:off x="1747155" y="5106850"/>
            <a:ext cx="2623820"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MA" sz="1200" dirty="0">
                <a:effectLst/>
                <a:latin typeface="Times New Roman" panose="02020603050405020304" pitchFamily="18" charset="0"/>
                <a:ea typeface="Times New Roman" panose="02020603050405020304" pitchFamily="18" charset="0"/>
                <a:cs typeface="Calibri" panose="020F0502020204030204" pitchFamily="34" charset="0"/>
              </a:rPr>
              <a:t>Organisations des Nations Unies (UNESCO)</a:t>
            </a:r>
            <a:endParaRPr lang="fr-MA" sz="1200" dirty="0">
              <a:effectLst/>
              <a:latin typeface="Times New Roman" panose="02020603050405020304" pitchFamily="18" charset="0"/>
              <a:ea typeface="Times New Roman" panose="02020603050405020304" pitchFamily="18" charset="0"/>
            </a:endParaRPr>
          </a:p>
          <a:p>
            <a:pPr algn="ct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17" name="Espace réservé du pied de page 16"/>
          <p:cNvSpPr>
            <a:spLocks noGrp="1"/>
          </p:cNvSpPr>
          <p:nvPr>
            <p:ph type="ftr" sz="quarter" idx="11"/>
          </p:nvPr>
        </p:nvSpPr>
        <p:spPr/>
        <p:txBody>
          <a:bodyPr/>
          <a:lstStyle/>
          <a:p>
            <a:endParaRPr lang="fr-FR" dirty="0"/>
          </a:p>
        </p:txBody>
      </p:sp>
      <p:sp>
        <p:nvSpPr>
          <p:cNvPr id="18" name="Espace réservé du numéro de diapositive 17"/>
          <p:cNvSpPr>
            <a:spLocks noGrp="1"/>
          </p:cNvSpPr>
          <p:nvPr>
            <p:ph type="sldNum" sz="quarter" idx="12"/>
          </p:nvPr>
        </p:nvSpPr>
        <p:spPr/>
        <p:txBody>
          <a:bodyPr/>
          <a:lstStyle/>
          <a:p>
            <a:fld id="{9E637189-4EA5-CF41-BEF2-1A187FCF7B63}" type="slidenum">
              <a:rPr lang="fr-FR" smtClean="0"/>
              <a:t>3</a:t>
            </a:fld>
            <a:endParaRPr lang="fr-FR" dirty="0"/>
          </a:p>
        </p:txBody>
      </p:sp>
      <p:pic>
        <p:nvPicPr>
          <p:cNvPr id="19" name="Image 18">
            <a:extLst>
              <a:ext uri="{FF2B5EF4-FFF2-40B4-BE49-F238E27FC236}">
                <a16:creationId xmlns:a16="http://schemas.microsoft.com/office/drawing/2014/main" id="{AD71B1B4-E656-CA46-8650-4D3671DD9125}"/>
              </a:ext>
            </a:extLst>
          </p:cNvPr>
          <p:cNvPicPr>
            <a:picLocks noChangeAspect="1"/>
          </p:cNvPicPr>
          <p:nvPr/>
        </p:nvPicPr>
        <p:blipFill>
          <a:blip r:embed="rId2"/>
          <a:stretch>
            <a:fillRect/>
          </a:stretch>
        </p:blipFill>
        <p:spPr>
          <a:xfrm>
            <a:off x="632687" y="266717"/>
            <a:ext cx="1024293" cy="952483"/>
          </a:xfrm>
          <a:prstGeom prst="rect">
            <a:avLst/>
          </a:prstGeom>
        </p:spPr>
      </p:pic>
    </p:spTree>
    <p:extLst>
      <p:ext uri="{BB962C8B-B14F-4D97-AF65-F5344CB8AC3E}">
        <p14:creationId xmlns:p14="http://schemas.microsoft.com/office/powerpoint/2010/main" val="1700904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B45A1C-895A-6143-8A09-C348E4AA2634}"/>
              </a:ext>
            </a:extLst>
          </p:cNvPr>
          <p:cNvSpPr>
            <a:spLocks noGrp="1"/>
          </p:cNvSpPr>
          <p:nvPr>
            <p:ph type="title"/>
          </p:nvPr>
        </p:nvSpPr>
        <p:spPr>
          <a:xfrm>
            <a:off x="1507532" y="365125"/>
            <a:ext cx="10233894" cy="663575"/>
          </a:xfrm>
        </p:spPr>
        <p:txBody>
          <a:bodyPr>
            <a:noAutofit/>
          </a:bodyPr>
          <a:lstStyle/>
          <a:p>
            <a:r>
              <a:rPr lang="fr-MA"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Qui occupe le rôle de leadership aux niveaux local et national ? </a:t>
            </a:r>
            <a:endParaRPr lang="fr-FR" sz="2800" dirty="0"/>
          </a:p>
        </p:txBody>
      </p:sp>
      <p:sp>
        <p:nvSpPr>
          <p:cNvPr id="3" name="Titre 1">
            <a:extLst>
              <a:ext uri="{FF2B5EF4-FFF2-40B4-BE49-F238E27FC236}">
                <a16:creationId xmlns:a16="http://schemas.microsoft.com/office/drawing/2014/main" id="{1BFBF7D2-5F6C-3A40-8450-26E0751E911B}"/>
              </a:ext>
            </a:extLst>
          </p:cNvPr>
          <p:cNvSpPr txBox="1">
            <a:spLocks/>
          </p:cNvSpPr>
          <p:nvPr/>
        </p:nvSpPr>
        <p:spPr>
          <a:xfrm>
            <a:off x="3261705" y="1146961"/>
            <a:ext cx="5668590"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MA"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Les principaux acteurs Nationaux</a:t>
            </a:r>
            <a:endParaRPr lang="fr-FR" sz="2800" dirty="0"/>
          </a:p>
        </p:txBody>
      </p:sp>
      <p:sp>
        <p:nvSpPr>
          <p:cNvPr id="5" name="Zone de texte 2">
            <a:extLst>
              <a:ext uri="{FF2B5EF4-FFF2-40B4-BE49-F238E27FC236}">
                <a16:creationId xmlns:a16="http://schemas.microsoft.com/office/drawing/2014/main" id="{810812B0-5692-4044-86EC-44C5BBC1F3CA}"/>
              </a:ext>
            </a:extLst>
          </p:cNvPr>
          <p:cNvSpPr txBox="1"/>
          <p:nvPr/>
        </p:nvSpPr>
        <p:spPr>
          <a:xfrm>
            <a:off x="1507532" y="1900050"/>
            <a:ext cx="2171799" cy="692763"/>
          </a:xfrm>
          <a:prstGeom prst="rect">
            <a:avLst/>
          </a:prstGeom>
          <a:solidFill>
            <a:schemeClr val="lt1"/>
          </a:solidFill>
          <a:ln w="6350">
            <a:solidFill>
              <a:schemeClr val="accent1"/>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Ministère d’éducation</a:t>
            </a:r>
          </a:p>
          <a:p>
            <a:pPr algn="ctr">
              <a:spcAft>
                <a:spcPts val="0"/>
              </a:spcAft>
            </a:pPr>
            <a:r>
              <a:rPr lang="fr-MA" sz="1200" dirty="0">
                <a:latin typeface="Times New Roman" panose="02020603050405020304" pitchFamily="18" charset="0"/>
                <a:cs typeface="Calibri" panose="020F0502020204030204" pitchFamily="34" charset="0"/>
              </a:rPr>
              <a:t>Académies Régionales de l’Éducation et la Formation </a:t>
            </a:r>
          </a:p>
        </p:txBody>
      </p:sp>
      <p:sp>
        <p:nvSpPr>
          <p:cNvPr id="8" name="Zone de texte 5">
            <a:extLst>
              <a:ext uri="{FF2B5EF4-FFF2-40B4-BE49-F238E27FC236}">
                <a16:creationId xmlns:a16="http://schemas.microsoft.com/office/drawing/2014/main" id="{08FBC6DE-AD70-FB46-8290-D86F3BBE6294}"/>
              </a:ext>
            </a:extLst>
          </p:cNvPr>
          <p:cNvSpPr txBox="1"/>
          <p:nvPr/>
        </p:nvSpPr>
        <p:spPr>
          <a:xfrm>
            <a:off x="8061368" y="1799714"/>
            <a:ext cx="2170652" cy="600165"/>
          </a:xfrm>
          <a:prstGeom prst="rect">
            <a:avLst/>
          </a:prstGeom>
          <a:solidFill>
            <a:schemeClr val="lt1"/>
          </a:solidFill>
          <a:ln w="6350">
            <a:solidFill>
              <a:schemeClr val="accent1"/>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Le ministère de la santé</a:t>
            </a:r>
          </a:p>
          <a:p>
            <a:pPr algn="ctr">
              <a:spcAft>
                <a:spcPts val="0"/>
              </a:spcAft>
            </a:pPr>
            <a:r>
              <a:rPr lang="fr-FR" sz="1200" dirty="0">
                <a:latin typeface="Times New Roman" panose="02020603050405020304" pitchFamily="18" charset="0"/>
                <a:ea typeface="Times New Roman" panose="02020603050405020304" pitchFamily="18" charset="0"/>
                <a:cs typeface="Calibri" panose="020F0502020204030204" pitchFamily="34" charset="0"/>
              </a:rPr>
              <a:t>Les directions régionales et les délégations</a:t>
            </a:r>
            <a:endParaRPr lang="fr-MA" sz="1200" dirty="0">
              <a:effectLst/>
              <a:latin typeface="Times New Roman" panose="02020603050405020304" pitchFamily="18" charset="0"/>
              <a:ea typeface="Times New Roman" panose="02020603050405020304" pitchFamily="18" charset="0"/>
            </a:endParaRPr>
          </a:p>
          <a:p>
            <a:pPr algn="ct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10" name="Zone de texte 7">
            <a:extLst>
              <a:ext uri="{FF2B5EF4-FFF2-40B4-BE49-F238E27FC236}">
                <a16:creationId xmlns:a16="http://schemas.microsoft.com/office/drawing/2014/main" id="{CFD7549E-FB9D-4646-9122-1E6D082EB370}"/>
              </a:ext>
            </a:extLst>
          </p:cNvPr>
          <p:cNvSpPr txBox="1"/>
          <p:nvPr/>
        </p:nvSpPr>
        <p:spPr>
          <a:xfrm>
            <a:off x="3456940" y="4024903"/>
            <a:ext cx="1748790"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Les régions</a:t>
            </a:r>
            <a:endParaRPr lang="fr-MA" sz="1200" dirty="0">
              <a:effectLst/>
              <a:latin typeface="Times New Roman" panose="02020603050405020304" pitchFamily="18" charset="0"/>
              <a:ea typeface="Times New Roman" panose="02020603050405020304" pitchFamily="18" charset="0"/>
            </a:endParaRPr>
          </a:p>
          <a:p>
            <a:pPr algn="ct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11" name="Zone de texte 8">
            <a:extLst>
              <a:ext uri="{FF2B5EF4-FFF2-40B4-BE49-F238E27FC236}">
                <a16:creationId xmlns:a16="http://schemas.microsoft.com/office/drawing/2014/main" id="{E7E267B2-0D2C-4149-8EC4-BDD589C4C610}"/>
              </a:ext>
            </a:extLst>
          </p:cNvPr>
          <p:cNvSpPr txBox="1"/>
          <p:nvPr/>
        </p:nvSpPr>
        <p:spPr>
          <a:xfrm>
            <a:off x="5205729" y="3144250"/>
            <a:ext cx="1220391" cy="430604"/>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INDH</a:t>
            </a:r>
            <a:endParaRPr lang="fr-MA" sz="1200" dirty="0">
              <a:effectLst/>
              <a:latin typeface="Times New Roman" panose="02020603050405020304" pitchFamily="18" charset="0"/>
              <a:ea typeface="Times New Roman" panose="02020603050405020304" pitchFamily="18" charset="0"/>
            </a:endParaRPr>
          </a:p>
        </p:txBody>
      </p:sp>
      <p:sp>
        <p:nvSpPr>
          <p:cNvPr id="12" name="Zone de texte 9">
            <a:extLst>
              <a:ext uri="{FF2B5EF4-FFF2-40B4-BE49-F238E27FC236}">
                <a16:creationId xmlns:a16="http://schemas.microsoft.com/office/drawing/2014/main" id="{CD6C1989-2022-344F-ACD1-56C3E542B291}"/>
              </a:ext>
            </a:extLst>
          </p:cNvPr>
          <p:cNvSpPr txBox="1"/>
          <p:nvPr/>
        </p:nvSpPr>
        <p:spPr>
          <a:xfrm>
            <a:off x="2133908" y="3185938"/>
            <a:ext cx="1868170"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La Fondation Mohammed V de Solidarité</a:t>
            </a:r>
            <a:endParaRPr lang="fr-MA" sz="1200" dirty="0">
              <a:effectLst/>
              <a:latin typeface="Times New Roman" panose="02020603050405020304" pitchFamily="18" charset="0"/>
              <a:ea typeface="Times New Roman" panose="02020603050405020304" pitchFamily="18" charset="0"/>
            </a:endParaRPr>
          </a:p>
          <a:p>
            <a:pPr algn="ctr">
              <a:spcAft>
                <a:spcPts val="0"/>
              </a:spcAft>
            </a:pPr>
            <a:r>
              <a:rPr lang="fr-MA" sz="1200" dirty="0">
                <a:effectLst/>
                <a:latin typeface="Times New Roman" panose="02020603050405020304" pitchFamily="18" charset="0"/>
                <a:ea typeface="Times New Roman" panose="02020603050405020304" pitchFamily="18" charset="0"/>
                <a:cs typeface="Calibri" panose="020F0502020204030204" pitchFamily="34" charset="0"/>
              </a:rPr>
              <a:t> </a:t>
            </a:r>
            <a:endParaRPr lang="fr-MA" sz="1200" dirty="0">
              <a:effectLst/>
              <a:latin typeface="Times New Roman" panose="02020603050405020304" pitchFamily="18" charset="0"/>
              <a:ea typeface="Times New Roman" panose="02020603050405020304" pitchFamily="18" charset="0"/>
            </a:endParaRPr>
          </a:p>
          <a:p>
            <a:pPr algn="ct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13" name="Zone de texte 10">
            <a:extLst>
              <a:ext uri="{FF2B5EF4-FFF2-40B4-BE49-F238E27FC236}">
                <a16:creationId xmlns:a16="http://schemas.microsoft.com/office/drawing/2014/main" id="{258D8661-2C99-1F46-86A3-1DC413AE4F9F}"/>
              </a:ext>
            </a:extLst>
          </p:cNvPr>
          <p:cNvSpPr txBox="1"/>
          <p:nvPr/>
        </p:nvSpPr>
        <p:spPr>
          <a:xfrm>
            <a:off x="992850" y="4832930"/>
            <a:ext cx="10206300" cy="426966"/>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600" dirty="0">
                <a:effectLst/>
                <a:latin typeface="Times New Roman" panose="02020603050405020304" pitchFamily="18" charset="0"/>
                <a:ea typeface="Times New Roman" panose="02020603050405020304" pitchFamily="18" charset="0"/>
                <a:cs typeface="Calibri" panose="020F0502020204030204" pitchFamily="34" charset="0"/>
              </a:rPr>
              <a:t>Les associations de la société civile</a:t>
            </a:r>
            <a:endParaRPr lang="fr-MA" sz="1600" dirty="0">
              <a:effectLst/>
              <a:latin typeface="Times New Roman" panose="02020603050405020304" pitchFamily="18" charset="0"/>
              <a:ea typeface="Times New Roman" panose="02020603050405020304" pitchFamily="18" charset="0"/>
            </a:endParaRPr>
          </a:p>
        </p:txBody>
      </p:sp>
      <p:sp>
        <p:nvSpPr>
          <p:cNvPr id="14" name="Zone de texte 11">
            <a:extLst>
              <a:ext uri="{FF2B5EF4-FFF2-40B4-BE49-F238E27FC236}">
                <a16:creationId xmlns:a16="http://schemas.microsoft.com/office/drawing/2014/main" id="{61A9AECB-BD43-B24F-A8A3-381D1CFFC06D}"/>
              </a:ext>
            </a:extLst>
          </p:cNvPr>
          <p:cNvSpPr txBox="1"/>
          <p:nvPr/>
        </p:nvSpPr>
        <p:spPr>
          <a:xfrm>
            <a:off x="4735960" y="6159313"/>
            <a:ext cx="3089345"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Le secteur de l’éducation privée</a:t>
            </a:r>
            <a:endParaRPr lang="fr-MA" sz="1200" dirty="0">
              <a:effectLst/>
              <a:latin typeface="Times New Roman" panose="02020603050405020304" pitchFamily="18" charset="0"/>
              <a:ea typeface="Times New Roman" panose="02020603050405020304" pitchFamily="18" charset="0"/>
            </a:endParaRPr>
          </a:p>
        </p:txBody>
      </p:sp>
      <p:sp>
        <p:nvSpPr>
          <p:cNvPr id="15" name="Zone de texte 15">
            <a:extLst>
              <a:ext uri="{FF2B5EF4-FFF2-40B4-BE49-F238E27FC236}">
                <a16:creationId xmlns:a16="http://schemas.microsoft.com/office/drawing/2014/main" id="{E3ADC547-3B66-0246-A33F-7359316E7703}"/>
              </a:ext>
            </a:extLst>
          </p:cNvPr>
          <p:cNvSpPr txBox="1"/>
          <p:nvPr/>
        </p:nvSpPr>
        <p:spPr>
          <a:xfrm>
            <a:off x="4968723" y="5487145"/>
            <a:ext cx="2623820"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MA" sz="1200" dirty="0">
                <a:effectLst/>
                <a:latin typeface="Times New Roman" panose="02020603050405020304" pitchFamily="18" charset="0"/>
                <a:ea typeface="Times New Roman" panose="02020603050405020304" pitchFamily="18" charset="0"/>
                <a:cs typeface="Calibri" panose="020F0502020204030204" pitchFamily="34" charset="0"/>
              </a:rPr>
              <a:t>Organisations Non Gouvernementales internationales (HI)</a:t>
            </a:r>
            <a:endParaRPr lang="fr-MA" sz="1200" dirty="0">
              <a:effectLst/>
              <a:latin typeface="Times New Roman" panose="02020603050405020304" pitchFamily="18" charset="0"/>
              <a:ea typeface="Times New Roman" panose="02020603050405020304" pitchFamily="18" charset="0"/>
            </a:endParaRPr>
          </a:p>
          <a:p>
            <a:pPr algn="ct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38" name="Zone de texte 7">
            <a:extLst>
              <a:ext uri="{FF2B5EF4-FFF2-40B4-BE49-F238E27FC236}">
                <a16:creationId xmlns:a16="http://schemas.microsoft.com/office/drawing/2014/main" id="{5AAC06C6-E50F-6D4B-A79B-09D10DE21C76}"/>
              </a:ext>
            </a:extLst>
          </p:cNvPr>
          <p:cNvSpPr txBox="1"/>
          <p:nvPr/>
        </p:nvSpPr>
        <p:spPr>
          <a:xfrm>
            <a:off x="7738031" y="3154714"/>
            <a:ext cx="1748790"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L’entraide nationale</a:t>
            </a:r>
            <a:endParaRPr lang="fr-MA" sz="1200" dirty="0">
              <a:effectLst/>
              <a:latin typeface="Times New Roman" panose="02020603050405020304" pitchFamily="18" charset="0"/>
              <a:ea typeface="Times New Roman" panose="02020603050405020304" pitchFamily="18" charset="0"/>
            </a:endParaRPr>
          </a:p>
          <a:p>
            <a:pPr algn="ct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40" name="Zone de texte 7">
            <a:extLst>
              <a:ext uri="{FF2B5EF4-FFF2-40B4-BE49-F238E27FC236}">
                <a16:creationId xmlns:a16="http://schemas.microsoft.com/office/drawing/2014/main" id="{56976DF3-9CF2-8D47-9DC7-0E5FA41CCD00}"/>
              </a:ext>
            </a:extLst>
          </p:cNvPr>
          <p:cNvSpPr txBox="1"/>
          <p:nvPr/>
        </p:nvSpPr>
        <p:spPr>
          <a:xfrm>
            <a:off x="6426121" y="3947657"/>
            <a:ext cx="1748790" cy="42926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200" dirty="0">
                <a:effectLst/>
                <a:latin typeface="Times New Roman" panose="02020603050405020304" pitchFamily="18" charset="0"/>
                <a:ea typeface="Times New Roman" panose="02020603050405020304" pitchFamily="18" charset="0"/>
                <a:cs typeface="Calibri" panose="020F0502020204030204" pitchFamily="34" charset="0"/>
              </a:rPr>
              <a:t>Les communes</a:t>
            </a:r>
            <a:endParaRPr lang="fr-MA" sz="1200" dirty="0">
              <a:effectLst/>
              <a:latin typeface="Times New Roman" panose="02020603050405020304" pitchFamily="18" charset="0"/>
              <a:ea typeface="Times New Roman" panose="02020603050405020304" pitchFamily="18" charset="0"/>
            </a:endParaRPr>
          </a:p>
          <a:p>
            <a:pPr algn="ctr">
              <a:spcAft>
                <a:spcPts val="0"/>
              </a:spcAft>
            </a:pPr>
            <a:r>
              <a:rPr lang="fr-MA" sz="1200" dirty="0">
                <a:effectLst/>
                <a:latin typeface="Times New Roman" panose="02020603050405020304" pitchFamily="18" charset="0"/>
                <a:ea typeface="Times New Roman" panose="02020603050405020304" pitchFamily="18" charset="0"/>
              </a:rPr>
              <a:t> </a:t>
            </a:r>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9E637189-4EA5-CF41-BEF2-1A187FCF7B63}" type="slidenum">
              <a:rPr lang="fr-FR" smtClean="0"/>
              <a:t>4</a:t>
            </a:fld>
            <a:endParaRPr lang="fr-FR" dirty="0"/>
          </a:p>
        </p:txBody>
      </p:sp>
      <p:pic>
        <p:nvPicPr>
          <p:cNvPr id="16" name="Image 15">
            <a:extLst>
              <a:ext uri="{FF2B5EF4-FFF2-40B4-BE49-F238E27FC236}">
                <a16:creationId xmlns:a16="http://schemas.microsoft.com/office/drawing/2014/main" id="{D19413B8-B844-8D42-8C98-2E04B7E26026}"/>
              </a:ext>
            </a:extLst>
          </p:cNvPr>
          <p:cNvPicPr>
            <a:picLocks noChangeAspect="1"/>
          </p:cNvPicPr>
          <p:nvPr/>
        </p:nvPicPr>
        <p:blipFill>
          <a:blip r:embed="rId3"/>
          <a:stretch>
            <a:fillRect/>
          </a:stretch>
        </p:blipFill>
        <p:spPr>
          <a:xfrm>
            <a:off x="299548" y="365125"/>
            <a:ext cx="1024293" cy="952483"/>
          </a:xfrm>
          <a:prstGeom prst="rect">
            <a:avLst/>
          </a:prstGeom>
        </p:spPr>
      </p:pic>
    </p:spTree>
    <p:extLst>
      <p:ext uri="{BB962C8B-B14F-4D97-AF65-F5344CB8AC3E}">
        <p14:creationId xmlns:p14="http://schemas.microsoft.com/office/powerpoint/2010/main" val="1378905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B45A1C-895A-6143-8A09-C348E4AA2634}"/>
              </a:ext>
            </a:extLst>
          </p:cNvPr>
          <p:cNvSpPr>
            <a:spLocks noGrp="1"/>
          </p:cNvSpPr>
          <p:nvPr>
            <p:ph type="title"/>
          </p:nvPr>
        </p:nvSpPr>
        <p:spPr>
          <a:xfrm>
            <a:off x="795337" y="193676"/>
            <a:ext cx="10515600" cy="706438"/>
          </a:xfrm>
        </p:spPr>
        <p:txBody>
          <a:bodyPr>
            <a:noAutofit/>
          </a:bodyPr>
          <a:lstStyle/>
          <a:p>
            <a:r>
              <a:rPr lang="fr-MA"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Qui occupe le rôle de leadership aux niveaux local et national ? </a:t>
            </a:r>
            <a:endParaRPr lang="fr-FR" sz="2800" dirty="0"/>
          </a:p>
        </p:txBody>
      </p:sp>
      <p:sp>
        <p:nvSpPr>
          <p:cNvPr id="3" name="Zone de texte 2">
            <a:extLst>
              <a:ext uri="{FF2B5EF4-FFF2-40B4-BE49-F238E27FC236}">
                <a16:creationId xmlns:a16="http://schemas.microsoft.com/office/drawing/2014/main" id="{3FCDDB95-1485-114C-B026-1AF6DA99D77C}"/>
              </a:ext>
            </a:extLst>
          </p:cNvPr>
          <p:cNvSpPr txBox="1"/>
          <p:nvPr/>
        </p:nvSpPr>
        <p:spPr>
          <a:xfrm>
            <a:off x="494394" y="900114"/>
            <a:ext cx="5582315" cy="5292341"/>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FR" sz="2000" b="1" dirty="0">
                <a:effectLst/>
                <a:latin typeface="Times New Roman" panose="02020603050405020304" pitchFamily="18" charset="0"/>
                <a:ea typeface="Times New Roman" panose="02020603050405020304" pitchFamily="18" charset="0"/>
                <a:cs typeface="Calibri" panose="020F0502020204030204" pitchFamily="34" charset="0"/>
              </a:rPr>
              <a:t>Ministère d’éducation</a:t>
            </a:r>
          </a:p>
          <a:p>
            <a:pPr>
              <a:spcAft>
                <a:spcPts val="0"/>
              </a:spcAft>
            </a:pPr>
            <a:endParaRPr lang="fr-FR" sz="1400" dirty="0">
              <a:latin typeface="Times New Roman" panose="02020603050405020304" pitchFamily="18" charset="0"/>
              <a:ea typeface="Times New Roman" panose="02020603050405020304" pitchFamily="18" charset="0"/>
              <a:cs typeface="Calibri" panose="020F0502020204030204" pitchFamily="34" charset="0"/>
            </a:endParaRPr>
          </a:p>
          <a:p>
            <a:r>
              <a:rPr lang="fr-MA" sz="1600" dirty="0"/>
              <a:t>politique publique intégrée pour la promotion des droits des personnes en situation de handicap :</a:t>
            </a:r>
          </a:p>
          <a:p>
            <a:pPr marL="285750" indent="-285750">
              <a:buFont typeface="Arial" charset="0"/>
              <a:buChar char="•"/>
            </a:pPr>
            <a:r>
              <a:rPr lang="fr-FR" sz="1600" dirty="0">
                <a:solidFill>
                  <a:srgbClr val="FF0000"/>
                </a:solidFill>
              </a:rPr>
              <a:t>responsable de la scolarisation </a:t>
            </a:r>
            <a:r>
              <a:rPr lang="fr-FR" sz="1600" dirty="0"/>
              <a:t>de qualité́ des enfants situation de handicap, dans tous les établissements d'enseignement ordinaires. </a:t>
            </a:r>
          </a:p>
          <a:p>
            <a:pPr marL="285750" indent="-285750">
              <a:buFont typeface="Arial" charset="0"/>
              <a:buChar char="•"/>
            </a:pPr>
            <a:r>
              <a:rPr lang="fr-FR" sz="1600" dirty="0"/>
              <a:t>veille au </a:t>
            </a:r>
            <a:r>
              <a:rPr lang="fr-FR" sz="1600" dirty="0">
                <a:solidFill>
                  <a:srgbClr val="FF0000"/>
                </a:solidFill>
              </a:rPr>
              <a:t>suivi et le contrôle de leur scolarisation </a:t>
            </a:r>
            <a:r>
              <a:rPr lang="fr-FR" sz="1600" dirty="0"/>
              <a:t>dans les </a:t>
            </a:r>
            <a:r>
              <a:rPr lang="fr-FR" sz="1600" dirty="0">
                <a:solidFill>
                  <a:srgbClr val="FF0000"/>
                </a:solidFill>
              </a:rPr>
              <a:t>secteurs public et privé</a:t>
            </a:r>
            <a:r>
              <a:rPr lang="fr-FR" sz="1600" dirty="0"/>
              <a:t>. </a:t>
            </a:r>
          </a:p>
          <a:p>
            <a:endParaRPr lang="fr-MA" sz="1600" dirty="0"/>
          </a:p>
          <a:p>
            <a:r>
              <a:rPr lang="fr-FR" sz="1600" dirty="0"/>
              <a:t>Avec l’appui de l’UNICEF, le Ministère de l’Education a développé en 2017, le </a:t>
            </a:r>
            <a:r>
              <a:rPr lang="fr-FR" sz="1600" dirty="0">
                <a:solidFill>
                  <a:srgbClr val="FF0000"/>
                </a:solidFill>
              </a:rPr>
              <a:t>cadre référentiel </a:t>
            </a:r>
            <a:r>
              <a:rPr lang="fr-FR" sz="1600" dirty="0"/>
              <a:t>de l’éducation inclusive.</a:t>
            </a:r>
          </a:p>
          <a:p>
            <a:endParaRPr lang="fr-FR" sz="1600" dirty="0"/>
          </a:p>
          <a:p>
            <a:r>
              <a:rPr lang="fr-FR" sz="1600" dirty="0"/>
              <a:t>Loin d’avoir le consensus de toutes les parties prenantes et dans une grande partie non conforme à la Vision S</a:t>
            </a:r>
            <a:r>
              <a:rPr lang="x-none" sz="1600" dirty="0"/>
              <a:t>tratégique de </a:t>
            </a:r>
            <a:r>
              <a:rPr lang="fr-FR" sz="1600" dirty="0"/>
              <a:t>la réforme</a:t>
            </a:r>
            <a:r>
              <a:rPr lang="x-none" sz="1600" dirty="0"/>
              <a:t> 2015-2030</a:t>
            </a:r>
            <a:r>
              <a:rPr lang="fr-FR" sz="1600" dirty="0"/>
              <a:t>, notamment le levier 4.</a:t>
            </a:r>
          </a:p>
          <a:p>
            <a:endParaRPr lang="fr-FR" sz="1600" dirty="0"/>
          </a:p>
          <a:p>
            <a:r>
              <a:rPr lang="fr-FR" sz="1600" dirty="0"/>
              <a:t>Mais cadre révérenciel est </a:t>
            </a:r>
            <a:r>
              <a:rPr lang="fr-FR" sz="1600" dirty="0">
                <a:solidFill>
                  <a:srgbClr val="FF0000"/>
                </a:solidFill>
              </a:rPr>
              <a:t>une vision d’avenir</a:t>
            </a:r>
            <a:r>
              <a:rPr lang="fr-FR" sz="1600" dirty="0"/>
              <a:t>, actuellement la question de l’éducation des personnes à besoins spécifiques  est géré par le biais d’une  panoplie de circulaires, des notes, de memos et de conventions. </a:t>
            </a:r>
          </a:p>
          <a:p>
            <a:endParaRPr lang="fr-FR" sz="1400" dirty="0"/>
          </a:p>
          <a:p>
            <a:endParaRPr lang="fr-FR" sz="1400" dirty="0"/>
          </a:p>
          <a:p>
            <a:endParaRPr lang="fr-MA" sz="1400" dirty="0"/>
          </a:p>
          <a:p>
            <a:pPr>
              <a:spcAft>
                <a:spcPts val="0"/>
              </a:spcAft>
            </a:pPr>
            <a:endParaRPr lang="fr-MA" sz="1400" dirty="0">
              <a:effectLst/>
              <a:latin typeface="Times New Roman" panose="02020603050405020304" pitchFamily="18" charset="0"/>
              <a:ea typeface="Times New Roman" panose="02020603050405020304" pitchFamily="18" charset="0"/>
            </a:endParaRPr>
          </a:p>
        </p:txBody>
      </p:sp>
      <p:sp>
        <p:nvSpPr>
          <p:cNvPr id="7" name="Zone de texte 3">
            <a:extLst>
              <a:ext uri="{FF2B5EF4-FFF2-40B4-BE49-F238E27FC236}">
                <a16:creationId xmlns:a16="http://schemas.microsoft.com/office/drawing/2014/main" id="{11C74770-3CE5-7941-A60B-F34EFB904342}"/>
              </a:ext>
            </a:extLst>
          </p:cNvPr>
          <p:cNvSpPr txBox="1"/>
          <p:nvPr/>
        </p:nvSpPr>
        <p:spPr>
          <a:xfrm>
            <a:off x="6189140" y="900114"/>
            <a:ext cx="5582315" cy="5292341"/>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MA" b="1" dirty="0"/>
              <a:t>Ministre de la Famille, de la Solidarité, de l’Egalité et du Développement social</a:t>
            </a:r>
          </a:p>
          <a:p>
            <a:pPr>
              <a:spcAft>
                <a:spcPts val="0"/>
              </a:spcAft>
            </a:pPr>
            <a:endParaRPr lang="fr-MA" sz="1400" dirty="0"/>
          </a:p>
          <a:p>
            <a:pPr marL="285750" indent="-285750">
              <a:spcAft>
                <a:spcPts val="0"/>
              </a:spcAft>
              <a:buFont typeface="Arial" charset="0"/>
              <a:buChar char="•"/>
            </a:pPr>
            <a:r>
              <a:rPr lang="fr-FR" sz="1600" dirty="0">
                <a:solidFill>
                  <a:srgbClr val="FF0000"/>
                </a:solidFill>
              </a:rPr>
              <a:t>Coordination</a:t>
            </a:r>
            <a:r>
              <a:rPr lang="fr-FR" sz="1600" dirty="0"/>
              <a:t> avec toutes les parties concernées par l'éducation et la formation des personnes en situation de handicap, en particulier le Ministère de l'Education Nationale et de la Formation professionnelle, afin de mettre en place des stratégies, des politiques et programmes dans ce domaine;</a:t>
            </a:r>
            <a:endParaRPr lang="fr-MA" sz="1600" dirty="0"/>
          </a:p>
          <a:p>
            <a:pPr marL="285750" lvl="0" indent="-285750">
              <a:buFont typeface="Arial" charset="0"/>
              <a:buChar char="•"/>
            </a:pPr>
            <a:r>
              <a:rPr lang="fr-FR" sz="1600" dirty="0">
                <a:solidFill>
                  <a:srgbClr val="FF0000"/>
                </a:solidFill>
              </a:rPr>
              <a:t>Développement de programmes d'études, </a:t>
            </a:r>
            <a:r>
              <a:rPr lang="fr-FR" sz="1600" dirty="0"/>
              <a:t>en coopération avec le Ministère de l'Education Nationale et de la Formation Professionnelle;</a:t>
            </a:r>
            <a:endParaRPr lang="fr-MA" sz="1600" dirty="0"/>
          </a:p>
          <a:p>
            <a:pPr marL="285750" lvl="0" indent="-285750">
              <a:buFont typeface="Arial" charset="0"/>
              <a:buChar char="•"/>
            </a:pPr>
            <a:r>
              <a:rPr lang="fr-FR" sz="1600" dirty="0">
                <a:solidFill>
                  <a:srgbClr val="FF0000"/>
                </a:solidFill>
              </a:rPr>
              <a:t>Développement des lois et des textes </a:t>
            </a:r>
            <a:r>
              <a:rPr lang="fr-FR" sz="1600" dirty="0"/>
              <a:t>réglementaires régissant ce domaine;</a:t>
            </a:r>
            <a:endParaRPr lang="fr-MA" sz="1600" dirty="0"/>
          </a:p>
          <a:p>
            <a:pPr marL="285750" lvl="0" indent="-285750">
              <a:buFont typeface="Arial" charset="0"/>
              <a:buChar char="•"/>
            </a:pPr>
            <a:r>
              <a:rPr lang="fr-FR" sz="1600" dirty="0">
                <a:solidFill>
                  <a:srgbClr val="FF0000"/>
                </a:solidFill>
              </a:rPr>
              <a:t>Encouragement des initiatives des association</a:t>
            </a:r>
            <a:r>
              <a:rPr lang="fr-FR" sz="1600" dirty="0"/>
              <a:t>s pour  créer  des centres,  les équiper,  les appuyer ou les réglementer;</a:t>
            </a:r>
            <a:endParaRPr lang="fr-MA" sz="1600" dirty="0"/>
          </a:p>
          <a:p>
            <a:pPr marL="285750" lvl="0" indent="-285750">
              <a:buFont typeface="Arial" charset="0"/>
              <a:buChar char="•"/>
            </a:pPr>
            <a:r>
              <a:rPr lang="fr-FR" sz="1600" dirty="0"/>
              <a:t>Cré</a:t>
            </a:r>
            <a:r>
              <a:rPr lang="fr-FR" sz="1600" dirty="0">
                <a:solidFill>
                  <a:srgbClr val="FF0000"/>
                </a:solidFill>
              </a:rPr>
              <a:t>ation des liens de coopération </a:t>
            </a:r>
            <a:r>
              <a:rPr lang="fr-FR" sz="1600" dirty="0"/>
              <a:t>à l'intérieur et à l'extérieur du Maroc pour développer la qualité des prestations de ces centres;</a:t>
            </a:r>
            <a:endParaRPr lang="fr-MA" sz="1600" dirty="0"/>
          </a:p>
          <a:p>
            <a:pPr marL="285750" lvl="0" indent="-285750">
              <a:buFont typeface="Arial" charset="0"/>
              <a:buChar char="•"/>
            </a:pPr>
            <a:r>
              <a:rPr lang="fr-FR" sz="1600" dirty="0"/>
              <a:t>Coopération avec toutes les parties pour développer les compétences du personnel de ces centres.</a:t>
            </a:r>
            <a:endParaRPr lang="fr-MA" sz="1600" dirty="0"/>
          </a:p>
          <a:p>
            <a:pPr>
              <a:spcAft>
                <a:spcPts val="0"/>
              </a:spcAft>
            </a:pPr>
            <a:endParaRPr lang="fr-MA" sz="1400" dirty="0">
              <a:effectLst/>
              <a:latin typeface="Times New Roman" panose="02020603050405020304" pitchFamily="18" charset="0"/>
              <a:ea typeface="Times New Roman" panose="02020603050405020304" pitchFamily="18" charset="0"/>
            </a:endParaRPr>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9E637189-4EA5-CF41-BEF2-1A187FCF7B63}" type="slidenum">
              <a:rPr lang="fr-FR" smtClean="0"/>
              <a:t>5</a:t>
            </a:fld>
            <a:endParaRPr lang="fr-FR" dirty="0"/>
          </a:p>
        </p:txBody>
      </p:sp>
    </p:spTree>
    <p:extLst>
      <p:ext uri="{BB962C8B-B14F-4D97-AF65-F5344CB8AC3E}">
        <p14:creationId xmlns:p14="http://schemas.microsoft.com/office/powerpoint/2010/main" val="1628314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DB5125D1-1D5A-3C41-81B2-A94322623597}"/>
              </a:ext>
            </a:extLst>
          </p:cNvPr>
          <p:cNvSpPr txBox="1">
            <a:spLocks/>
          </p:cNvSpPr>
          <p:nvPr/>
        </p:nvSpPr>
        <p:spPr>
          <a:xfrm>
            <a:off x="2454965" y="332390"/>
            <a:ext cx="9737035" cy="635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MA" sz="3200" b="1" dirty="0">
                <a:solidFill>
                  <a:srgbClr val="FF0000"/>
                </a:solidFill>
              </a:rPr>
              <a:t>Les enjeux à venir </a:t>
            </a:r>
            <a:r>
              <a:rPr lang="fr-MA" sz="3200" b="1" dirty="0"/>
              <a:t>dans le cadre d’une éducation inclusive</a:t>
            </a:r>
            <a:endParaRPr lang="fr-FR" sz="3200" b="1" dirty="0"/>
          </a:p>
        </p:txBody>
      </p:sp>
      <p:sp>
        <p:nvSpPr>
          <p:cNvPr id="6" name="Rectangle 5">
            <a:extLst>
              <a:ext uri="{FF2B5EF4-FFF2-40B4-BE49-F238E27FC236}">
                <a16:creationId xmlns:a16="http://schemas.microsoft.com/office/drawing/2014/main" id="{C5181ECA-23BF-7643-8E7B-141C2A1D81B2}"/>
              </a:ext>
            </a:extLst>
          </p:cNvPr>
          <p:cNvSpPr/>
          <p:nvPr/>
        </p:nvSpPr>
        <p:spPr>
          <a:xfrm>
            <a:off x="501569" y="1163272"/>
            <a:ext cx="11026815" cy="4801314"/>
          </a:xfrm>
          <a:prstGeom prst="rect">
            <a:avLst/>
          </a:prstGeom>
        </p:spPr>
        <p:txBody>
          <a:bodyPr wrap="square">
            <a:spAutoFit/>
          </a:bodyPr>
          <a:lstStyle/>
          <a:p>
            <a:pPr marL="342900" lvl="0" indent="-342900">
              <a:spcAft>
                <a:spcPts val="0"/>
              </a:spcAft>
              <a:buFont typeface="Wingdings" pitchFamily="2" charset="2"/>
              <a:buChar char=""/>
            </a:pP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En matière de leadership aux niveaux local et national </a:t>
            </a:r>
          </a:p>
          <a:p>
            <a:pPr marL="800100" lvl="1" indent="-342900">
              <a:buFont typeface="Wingdings" pitchFamily="2" charset="2"/>
              <a:buChar char=""/>
            </a:pPr>
            <a:r>
              <a:rPr lang="fr-MA" dirty="0">
                <a:solidFill>
                  <a:srgbClr val="FF0000"/>
                </a:solidFill>
                <a:latin typeface="Arial" panose="020B0604020202020204" pitchFamily="34" charset="0"/>
                <a:ea typeface="Times New Roman" panose="02020603050405020304" pitchFamily="18" charset="0"/>
                <a:cs typeface="Arial" panose="020B0604020202020204" pitchFamily="34" charset="0"/>
              </a:rPr>
              <a:t>le rôle de leadership </a:t>
            </a: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concernant l’adoption, la mise en œuvre, le suivi et la coordination de l’éducation inclusive revient constitutionnellement au Ministère de l’éducation.</a:t>
            </a:r>
          </a:p>
          <a:p>
            <a:pPr marL="800100" lvl="1" indent="-342900">
              <a:buFont typeface="Wingdings" pitchFamily="2" charset="2"/>
              <a:buChar char=""/>
            </a:pPr>
            <a:endPar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800100" lvl="1" indent="-342900">
              <a:buFont typeface="Wingdings" pitchFamily="2" charset="2"/>
              <a:buChar char=""/>
            </a:pP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Les stratégies, les plans d’action adoptés par le Comité Interministériel et les avis des organes de gouvernances resteront lettre morte si le ministère de l’Education de </a:t>
            </a:r>
            <a:r>
              <a:rPr lang="fr-MA" dirty="0">
                <a:solidFill>
                  <a:srgbClr val="FF0000"/>
                </a:solidFill>
                <a:latin typeface="Arial" panose="020B0604020202020204" pitchFamily="34" charset="0"/>
                <a:ea typeface="Times New Roman" panose="02020603050405020304" pitchFamily="18" charset="0"/>
                <a:cs typeface="Arial" panose="020B0604020202020204" pitchFamily="34" charset="0"/>
              </a:rPr>
              <a:t>s’engage pas résolument dans l’éduction</a:t>
            </a: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 et ne l’inclut pas dans le système d’enseignement général.  </a:t>
            </a:r>
          </a:p>
          <a:p>
            <a:pPr marL="800100" lvl="1" indent="-342900">
              <a:buFont typeface="Wingdings" pitchFamily="2" charset="2"/>
              <a:buChar char=""/>
            </a:pPr>
            <a:endPar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800100" lvl="1" indent="-342900">
              <a:buFont typeface="Wingdings" pitchFamily="2" charset="2"/>
              <a:buChar char=""/>
            </a:pPr>
            <a:r>
              <a:rPr lang="fr-FR" dirty="0">
                <a:solidFill>
                  <a:srgbClr val="FF0000"/>
                </a:solidFill>
                <a:latin typeface="Arial" panose="020B0604020202020204" pitchFamily="34" charset="0"/>
                <a:ea typeface="Times New Roman" panose="02020603050405020304" pitchFamily="18" charset="0"/>
                <a:cs typeface="Arial" panose="020B0604020202020204" pitchFamily="34" charset="0"/>
              </a:rPr>
              <a:t>Assurer la coordination avec toutes </a:t>
            </a:r>
            <a:r>
              <a:rPr lang="fr-FR" dirty="0">
                <a:solidFill>
                  <a:srgbClr val="000000"/>
                </a:solidFill>
                <a:latin typeface="Arial" panose="020B0604020202020204" pitchFamily="34" charset="0"/>
                <a:ea typeface="Times New Roman" panose="02020603050405020304" pitchFamily="18" charset="0"/>
                <a:cs typeface="Arial" panose="020B0604020202020204" pitchFamily="34" charset="0"/>
              </a:rPr>
              <a:t>les parties concernées par l'éducation y compris le </a:t>
            </a: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Ministre de la Famille, de la Solidarité, de l’Egalité et du Développement social, </a:t>
            </a:r>
            <a:r>
              <a:rPr lang="fr-FR" dirty="0">
                <a:solidFill>
                  <a:srgbClr val="000000"/>
                </a:solidFill>
                <a:latin typeface="Arial" panose="020B0604020202020204" pitchFamily="34" charset="0"/>
                <a:ea typeface="Times New Roman" panose="02020603050405020304" pitchFamily="18" charset="0"/>
                <a:cs typeface="Arial" panose="020B0604020202020204" pitchFamily="34" charset="0"/>
              </a:rPr>
              <a:t>, afin de mettre en place des stratégies, des politiques et programmes dans ce domaine;</a:t>
            </a:r>
          </a:p>
          <a:p>
            <a:pPr marL="800100" lvl="1" indent="-342900">
              <a:buFont typeface="Wingdings" pitchFamily="2" charset="2"/>
              <a:buChar char=""/>
            </a:pPr>
            <a:endParaRPr lang="fr-FR"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800100" lvl="1" indent="-342900">
              <a:buFont typeface="Wingdings" pitchFamily="2" charset="2"/>
              <a:buChar char=""/>
            </a:pPr>
            <a:r>
              <a:rPr lang="fr-FR" dirty="0">
                <a:solidFill>
                  <a:srgbClr val="FF0000"/>
                </a:solidFill>
                <a:latin typeface="Arial" panose="020B0604020202020204" pitchFamily="34" charset="0"/>
                <a:ea typeface="Times New Roman" panose="02020603050405020304" pitchFamily="18" charset="0"/>
                <a:cs typeface="Arial" panose="020B0604020202020204" pitchFamily="34" charset="0"/>
              </a:rPr>
              <a:t>Développer les programmes d'études</a:t>
            </a:r>
            <a:r>
              <a:rPr lang="fr-FR" dirty="0">
                <a:solidFill>
                  <a:srgbClr val="000000"/>
                </a:solidFill>
                <a:latin typeface="Arial" panose="020B0604020202020204" pitchFamily="34" charset="0"/>
                <a:ea typeface="Times New Roman" panose="02020603050405020304" pitchFamily="18" charset="0"/>
                <a:cs typeface="Arial" panose="020B0604020202020204" pitchFamily="34" charset="0"/>
              </a:rPr>
              <a:t>, en coopération avec tous les ministère y compris le </a:t>
            </a:r>
            <a:r>
              <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rPr>
              <a:t>Ministre de la Famille, de la Solidarité, de l’Egalité et du Développement social</a:t>
            </a:r>
          </a:p>
          <a:p>
            <a:pPr marL="800100" lvl="1" indent="-342900">
              <a:buFont typeface="Wingdings" pitchFamily="2" charset="2"/>
              <a:buChar char=""/>
            </a:pPr>
            <a:endParaRPr lang="fr-MA"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800100" lvl="1" indent="-342900">
              <a:buFont typeface="Wingdings" pitchFamily="2" charset="2"/>
              <a:buChar char=""/>
            </a:pPr>
            <a:r>
              <a:rPr lang="fr-MA" dirty="0">
                <a:solidFill>
                  <a:srgbClr val="FF0000"/>
                </a:solidFill>
                <a:latin typeface="Arial" panose="020B0604020202020204" pitchFamily="34" charset="0"/>
                <a:ea typeface="Times New Roman" panose="02020603050405020304" pitchFamily="18" charset="0"/>
                <a:cs typeface="Arial" panose="020B0604020202020204" pitchFamily="34" charset="0"/>
              </a:rPr>
              <a:t>D</a:t>
            </a:r>
            <a:r>
              <a:rPr lang="fr-FR" dirty="0" err="1">
                <a:solidFill>
                  <a:srgbClr val="FF0000"/>
                </a:solidFill>
                <a:latin typeface="Arial" panose="020B0604020202020204" pitchFamily="34" charset="0"/>
                <a:ea typeface="Times New Roman" panose="02020603050405020304" pitchFamily="18" charset="0"/>
                <a:cs typeface="Arial" panose="020B0604020202020204" pitchFamily="34" charset="0"/>
              </a:rPr>
              <a:t>évelopper</a:t>
            </a:r>
            <a:r>
              <a:rPr lang="fr-FR" dirty="0">
                <a:solidFill>
                  <a:srgbClr val="FF0000"/>
                </a:solidFill>
                <a:latin typeface="Arial" panose="020B0604020202020204" pitchFamily="34" charset="0"/>
                <a:ea typeface="Times New Roman" panose="02020603050405020304" pitchFamily="18" charset="0"/>
                <a:cs typeface="Arial" panose="020B0604020202020204" pitchFamily="34" charset="0"/>
              </a:rPr>
              <a:t> les lois </a:t>
            </a:r>
            <a:r>
              <a:rPr lang="fr-FR" dirty="0">
                <a:solidFill>
                  <a:srgbClr val="000000"/>
                </a:solidFill>
                <a:latin typeface="Arial" panose="020B0604020202020204" pitchFamily="34" charset="0"/>
                <a:ea typeface="Times New Roman" panose="02020603050405020304" pitchFamily="18" charset="0"/>
                <a:cs typeface="Arial" panose="020B0604020202020204" pitchFamily="34" charset="0"/>
              </a:rPr>
              <a:t>et des textes réglementaires régissant le domaine l’éducation inclusive;</a:t>
            </a:r>
          </a:p>
          <a:p>
            <a:pPr lvl="1"/>
            <a:endParaRPr lang="fr-MA" dirty="0">
              <a:solidFill>
                <a:srgbClr val="000000"/>
              </a:solidFill>
              <a:latin typeface="Arial" panose="020B0604020202020204" pitchFamily="34" charset="0"/>
              <a:ea typeface="Calibri" panose="020F0502020204030204" pitchFamily="34" charset="0"/>
              <a:cs typeface="Arial" panose="020B0604020202020204" pitchFamily="34" charset="0"/>
            </a:endParaRPr>
          </a:p>
        </p:txBody>
      </p:sp>
      <p:sp>
        <p:nvSpPr>
          <p:cNvPr id="2" name="Espace réservé du pied de page 1"/>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9E637189-4EA5-CF41-BEF2-1A187FCF7B63}" type="slidenum">
              <a:rPr lang="fr-FR" smtClean="0"/>
              <a:t>6</a:t>
            </a:fld>
            <a:endParaRPr lang="fr-FR" dirty="0"/>
          </a:p>
        </p:txBody>
      </p:sp>
      <p:pic>
        <p:nvPicPr>
          <p:cNvPr id="7" name="Image 6">
            <a:extLst>
              <a:ext uri="{FF2B5EF4-FFF2-40B4-BE49-F238E27FC236}">
                <a16:creationId xmlns:a16="http://schemas.microsoft.com/office/drawing/2014/main" id="{97B367FD-EFA7-DD4F-848C-A82DEF566330}"/>
              </a:ext>
            </a:extLst>
          </p:cNvPr>
          <p:cNvPicPr>
            <a:picLocks noChangeAspect="1"/>
          </p:cNvPicPr>
          <p:nvPr/>
        </p:nvPicPr>
        <p:blipFill>
          <a:blip r:embed="rId2"/>
          <a:stretch>
            <a:fillRect/>
          </a:stretch>
        </p:blipFill>
        <p:spPr>
          <a:xfrm>
            <a:off x="501569" y="173648"/>
            <a:ext cx="1024293" cy="952483"/>
          </a:xfrm>
          <a:prstGeom prst="rect">
            <a:avLst/>
          </a:prstGeom>
        </p:spPr>
      </p:pic>
    </p:spTree>
    <p:extLst>
      <p:ext uri="{BB962C8B-B14F-4D97-AF65-F5344CB8AC3E}">
        <p14:creationId xmlns:p14="http://schemas.microsoft.com/office/powerpoint/2010/main" val="2527916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B45A1C-895A-6143-8A09-C348E4AA2634}"/>
              </a:ext>
            </a:extLst>
          </p:cNvPr>
          <p:cNvSpPr>
            <a:spLocks noGrp="1"/>
          </p:cNvSpPr>
          <p:nvPr>
            <p:ph type="title"/>
          </p:nvPr>
        </p:nvSpPr>
        <p:spPr>
          <a:xfrm>
            <a:off x="4038599" y="193676"/>
            <a:ext cx="7272337" cy="706438"/>
          </a:xfrm>
        </p:spPr>
        <p:txBody>
          <a:bodyPr>
            <a:normAutofit/>
          </a:bodyPr>
          <a:lstStyle/>
          <a:p>
            <a:r>
              <a:rPr lang="fr-MA" sz="3600" dirty="0"/>
              <a:t>Comment se prennent les décisions ? </a:t>
            </a:r>
            <a:endParaRPr lang="fr-FR" sz="3600" dirty="0"/>
          </a:p>
        </p:txBody>
      </p:sp>
      <p:sp>
        <p:nvSpPr>
          <p:cNvPr id="8" name="Rectangle 7">
            <a:extLst>
              <a:ext uri="{FF2B5EF4-FFF2-40B4-BE49-F238E27FC236}">
                <a16:creationId xmlns:a16="http://schemas.microsoft.com/office/drawing/2014/main" id="{DC2384BA-F124-1041-B188-C87536601E3E}"/>
              </a:ext>
            </a:extLst>
          </p:cNvPr>
          <p:cNvSpPr/>
          <p:nvPr/>
        </p:nvSpPr>
        <p:spPr>
          <a:xfrm>
            <a:off x="908235" y="1182566"/>
            <a:ext cx="10346380" cy="6217087"/>
          </a:xfrm>
          <a:prstGeom prst="rect">
            <a:avLst/>
          </a:prstGeom>
        </p:spPr>
        <p:txBody>
          <a:bodyPr wrap="square">
            <a:spAutoFit/>
          </a:bodyPr>
          <a:lstStyle/>
          <a:p>
            <a:r>
              <a:rPr lang="fr-MA" sz="2000" dirty="0">
                <a:solidFill>
                  <a:srgbClr val="FF0000"/>
                </a:solidFill>
              </a:rPr>
              <a:t>La décision est éminemment politique : légitimité, la reddition des comptes, et la majorité.</a:t>
            </a:r>
          </a:p>
          <a:p>
            <a:endParaRPr lang="fr-MA" sz="2000" dirty="0">
              <a:solidFill>
                <a:srgbClr val="FF0000"/>
              </a:solidFill>
            </a:endParaRPr>
          </a:p>
          <a:p>
            <a:r>
              <a:rPr lang="fr-MA" sz="2000" dirty="0"/>
              <a:t>La décision peuvent </a:t>
            </a:r>
            <a:r>
              <a:rPr lang="fr-FR" sz="2000" dirty="0"/>
              <a:t>être influencer , par </a:t>
            </a:r>
            <a:r>
              <a:rPr lang="fr-FR" sz="2000" dirty="0">
                <a:solidFill>
                  <a:srgbClr val="FF0000"/>
                </a:solidFill>
              </a:rPr>
              <a:t>l’intérêt partisan</a:t>
            </a:r>
            <a:r>
              <a:rPr lang="fr-FR" sz="2000" dirty="0"/>
              <a:t>, par la </a:t>
            </a:r>
            <a:r>
              <a:rPr lang="fr-FR" sz="2000" dirty="0">
                <a:solidFill>
                  <a:srgbClr val="FF0000"/>
                </a:solidFill>
              </a:rPr>
              <a:t>pression des lobbies </a:t>
            </a:r>
            <a:r>
              <a:rPr lang="mr-IN" sz="2000" dirty="0"/>
              <a:t>…</a:t>
            </a:r>
            <a:r>
              <a:rPr lang="fr-FR" sz="2000" dirty="0"/>
              <a:t>.</a:t>
            </a:r>
            <a:endParaRPr lang="fr-MA" sz="2000" dirty="0"/>
          </a:p>
          <a:p>
            <a:endParaRPr lang="fr-MA" sz="2000" dirty="0"/>
          </a:p>
          <a:p>
            <a:r>
              <a:rPr lang="fr-MA" sz="2000" dirty="0"/>
              <a:t>Le mécanisme de prise des décisions se veut </a:t>
            </a:r>
            <a:r>
              <a:rPr lang="fr-MA" sz="2000" dirty="0">
                <a:solidFill>
                  <a:srgbClr val="FF0000"/>
                </a:solidFill>
              </a:rPr>
              <a:t>concerté et participatif</a:t>
            </a:r>
            <a:r>
              <a:rPr lang="fr-MA" sz="2000" dirty="0"/>
              <a:t>. </a:t>
            </a:r>
          </a:p>
          <a:p>
            <a:endParaRPr lang="fr-MA" sz="2000" dirty="0"/>
          </a:p>
          <a:p>
            <a:pPr marL="285750" indent="-285750">
              <a:buFont typeface="Arial" charset="0"/>
              <a:buChar char="•"/>
            </a:pPr>
            <a:r>
              <a:rPr lang="fr-MA" sz="2000" dirty="0"/>
              <a:t>La constitution </a:t>
            </a:r>
          </a:p>
          <a:p>
            <a:pPr marL="742950" lvl="1" indent="-285750">
              <a:buFont typeface="Arial" charset="0"/>
              <a:buChar char="•"/>
            </a:pPr>
            <a:r>
              <a:rPr lang="fr-MA" sz="2000" dirty="0"/>
              <a:t>a crée des instances de la protection et de la promotion des droits de l’homme de </a:t>
            </a:r>
            <a:r>
              <a:rPr lang="fr-MA" sz="2000" dirty="0">
                <a:solidFill>
                  <a:srgbClr val="FF0000"/>
                </a:solidFill>
              </a:rPr>
              <a:t>la bonne gouvernance</a:t>
            </a:r>
            <a:r>
              <a:rPr lang="fr-MA" sz="2000" dirty="0"/>
              <a:t> , qui sont saisis ou peuvent s’autosaisir pour apporter des avis pour éclairer les prises de décisions</a:t>
            </a:r>
          </a:p>
          <a:p>
            <a:pPr marL="742950" lvl="1" indent="-285750">
              <a:buFont typeface="Arial" charset="0"/>
              <a:buChar char="•"/>
            </a:pPr>
            <a:r>
              <a:rPr lang="fr-MA" sz="2000" dirty="0"/>
              <a:t>Les associations intéressées à la chose publique, et les organisations non gouvernementales, contribuent, dans le </a:t>
            </a:r>
            <a:r>
              <a:rPr lang="fr-MA" sz="2000" dirty="0">
                <a:solidFill>
                  <a:srgbClr val="FF0000"/>
                </a:solidFill>
              </a:rPr>
              <a:t>cadre de la démocratie participative</a:t>
            </a:r>
            <a:r>
              <a:rPr lang="fr-MA" sz="2000" dirty="0"/>
              <a:t>, à l’élaboration, la mise en œuvre et l’évaluation des décisions et des projets des institutions élues et des pouvoirs publics.</a:t>
            </a:r>
          </a:p>
          <a:p>
            <a:pPr marL="742950" lvl="1" indent="-285750">
              <a:buFont typeface="Arial" charset="0"/>
              <a:buChar char="•"/>
            </a:pPr>
            <a:endParaRPr lang="fr-MA" sz="2000" dirty="0"/>
          </a:p>
          <a:p>
            <a:pPr marL="285750" indent="-285750">
              <a:buFont typeface="Arial" charset="0"/>
              <a:buChar char="•"/>
            </a:pPr>
            <a:r>
              <a:rPr lang="fr-MA" sz="2000" dirty="0"/>
              <a:t>Le comité interministériel chargé de la promotion des droits des personnes handicapées a ce rôle au sein des départements gouvernementaux. </a:t>
            </a:r>
          </a:p>
          <a:p>
            <a:endParaRPr lang="fr-MA" sz="2000" dirty="0"/>
          </a:p>
          <a:p>
            <a:endParaRPr lang="fr-MA" sz="2000" dirty="0"/>
          </a:p>
          <a:p>
            <a:endParaRPr lang="fr-FR" sz="2000"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9E637189-4EA5-CF41-BEF2-1A187FCF7B63}" type="slidenum">
              <a:rPr lang="fr-FR" smtClean="0"/>
              <a:t>7</a:t>
            </a:fld>
            <a:endParaRPr lang="fr-FR" dirty="0"/>
          </a:p>
        </p:txBody>
      </p:sp>
      <p:pic>
        <p:nvPicPr>
          <p:cNvPr id="6" name="Image 5">
            <a:extLst>
              <a:ext uri="{FF2B5EF4-FFF2-40B4-BE49-F238E27FC236}">
                <a16:creationId xmlns:a16="http://schemas.microsoft.com/office/drawing/2014/main" id="{8208644D-EB8D-7144-80D9-6322B10BE543}"/>
              </a:ext>
            </a:extLst>
          </p:cNvPr>
          <p:cNvPicPr>
            <a:picLocks noChangeAspect="1"/>
          </p:cNvPicPr>
          <p:nvPr/>
        </p:nvPicPr>
        <p:blipFill>
          <a:blip r:embed="rId2"/>
          <a:stretch>
            <a:fillRect/>
          </a:stretch>
        </p:blipFill>
        <p:spPr>
          <a:xfrm>
            <a:off x="396088" y="88857"/>
            <a:ext cx="1024293" cy="952483"/>
          </a:xfrm>
          <a:prstGeom prst="rect">
            <a:avLst/>
          </a:prstGeom>
        </p:spPr>
      </p:pic>
    </p:spTree>
    <p:extLst>
      <p:ext uri="{BB962C8B-B14F-4D97-AF65-F5344CB8AC3E}">
        <p14:creationId xmlns:p14="http://schemas.microsoft.com/office/powerpoint/2010/main" val="5522037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6737" y="1275933"/>
            <a:ext cx="10972800" cy="5262979"/>
          </a:xfrm>
          <a:prstGeom prst="rect">
            <a:avLst/>
          </a:prstGeom>
        </p:spPr>
        <p:txBody>
          <a:bodyPr wrap="square">
            <a:spAutoFit/>
          </a:bodyPr>
          <a:lstStyle/>
          <a:p>
            <a:pPr marL="285750" indent="-285750">
              <a:buFont typeface="Arial" panose="020B0604020202020204" pitchFamily="34" charset="0"/>
              <a:buChar char="•"/>
            </a:pPr>
            <a:r>
              <a:rPr lang="fr-MA" sz="2400" dirty="0"/>
              <a:t>Tous les acteurs soulignent </a:t>
            </a:r>
            <a:r>
              <a:rPr lang="fr-MA" sz="2400" dirty="0">
                <a:solidFill>
                  <a:srgbClr val="FF0000"/>
                </a:solidFill>
              </a:rPr>
              <a:t>un gap entre les lois, </a:t>
            </a:r>
            <a:r>
              <a:rPr lang="fr-MA" sz="2400" dirty="0"/>
              <a:t>les règlements et autres normes et les pratiques concrets </a:t>
            </a:r>
          </a:p>
          <a:p>
            <a:pPr marL="285750" indent="-285750">
              <a:buFont typeface="Arial" panose="020B0604020202020204" pitchFamily="34" charset="0"/>
              <a:buChar char="•"/>
            </a:pPr>
            <a:endParaRPr lang="fr-MA" sz="2400" dirty="0"/>
          </a:p>
          <a:p>
            <a:pPr marL="285750" indent="-285750">
              <a:buFont typeface="Arial" panose="020B0604020202020204" pitchFamily="34" charset="0"/>
              <a:buChar char="•"/>
            </a:pPr>
            <a:r>
              <a:rPr lang="fr-MA" sz="2400" dirty="0"/>
              <a:t>Les avis et rapports publiés par ces </a:t>
            </a:r>
            <a:r>
              <a:rPr lang="fr-MA" sz="2400" dirty="0">
                <a:solidFill>
                  <a:srgbClr val="FF0000"/>
                </a:solidFill>
              </a:rPr>
              <a:t>organismes de concertations constitutionnels </a:t>
            </a:r>
            <a:r>
              <a:rPr lang="fr-MA" sz="2400" dirty="0"/>
              <a:t>ne sont que très peu pris en considération </a:t>
            </a:r>
          </a:p>
          <a:p>
            <a:pPr marL="285750" indent="-285750">
              <a:buFont typeface="Arial" panose="020B0604020202020204" pitchFamily="34" charset="0"/>
              <a:buChar char="•"/>
            </a:pPr>
            <a:endParaRPr lang="fr-MA" sz="2400" dirty="0"/>
          </a:p>
          <a:p>
            <a:pPr marL="285750" indent="-285750">
              <a:buFont typeface="Arial" panose="020B0604020202020204" pitchFamily="34" charset="0"/>
              <a:buChar char="•"/>
            </a:pPr>
            <a:r>
              <a:rPr lang="fr-MA" sz="2400" dirty="0">
                <a:solidFill>
                  <a:srgbClr val="FF0000"/>
                </a:solidFill>
              </a:rPr>
              <a:t>Les consultations de la société civile reste fictive</a:t>
            </a:r>
            <a:r>
              <a:rPr lang="fr-MA" sz="2400" dirty="0"/>
              <a:t>, à ce sujet l</a:t>
            </a:r>
            <a:r>
              <a:rPr lang="fr-FR" sz="2400" dirty="0"/>
              <a:t>e Comité des droits des personnes handicapées de l’ONU dans ses Observations finales concernant le rapport initial du Maroc</a:t>
            </a:r>
            <a:r>
              <a:rPr lang="fr-MA" sz="2400" dirty="0"/>
              <a:t> a exprimé sa</a:t>
            </a:r>
            <a:r>
              <a:rPr lang="fr-FR" sz="2400" dirty="0"/>
              <a:t> préoccupation qu’il n’existe pas de mécanisme efficace de participation et de consultation qui permette de faire en sorte que les opinions, les préoccupations et les propositions des organisations de personnes handicapées soient dûment prises en considération dans la procédure législative et dans le cadre de la prise de décisions par les autorités publiques, aux plans national et local.</a:t>
            </a:r>
            <a:endParaRPr lang="fr-MA" sz="2400"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9E637189-4EA5-CF41-BEF2-1A187FCF7B63}" type="slidenum">
              <a:rPr lang="fr-FR" smtClean="0"/>
              <a:t>8</a:t>
            </a:fld>
            <a:endParaRPr lang="fr-FR" dirty="0"/>
          </a:p>
        </p:txBody>
      </p:sp>
      <p:sp>
        <p:nvSpPr>
          <p:cNvPr id="6" name="Titre 1">
            <a:extLst>
              <a:ext uri="{FF2B5EF4-FFF2-40B4-BE49-F238E27FC236}">
                <a16:creationId xmlns:a16="http://schemas.microsoft.com/office/drawing/2014/main" id="{165F7097-18C4-7A45-ACEC-5A2022C4B0E9}"/>
              </a:ext>
            </a:extLst>
          </p:cNvPr>
          <p:cNvSpPr txBox="1">
            <a:spLocks/>
          </p:cNvSpPr>
          <p:nvPr/>
        </p:nvSpPr>
        <p:spPr>
          <a:xfrm>
            <a:off x="3896139" y="193676"/>
            <a:ext cx="7414798" cy="70643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MA" sz="3600" dirty="0"/>
              <a:t>Comment se prennent les décisions ? </a:t>
            </a:r>
            <a:endParaRPr lang="fr-FR" sz="3600" dirty="0"/>
          </a:p>
        </p:txBody>
      </p:sp>
      <p:pic>
        <p:nvPicPr>
          <p:cNvPr id="7" name="Image 6">
            <a:extLst>
              <a:ext uri="{FF2B5EF4-FFF2-40B4-BE49-F238E27FC236}">
                <a16:creationId xmlns:a16="http://schemas.microsoft.com/office/drawing/2014/main" id="{08D76200-20E2-4A4F-970D-E8B83B82F32C}"/>
              </a:ext>
            </a:extLst>
          </p:cNvPr>
          <p:cNvPicPr>
            <a:picLocks noChangeAspect="1"/>
          </p:cNvPicPr>
          <p:nvPr/>
        </p:nvPicPr>
        <p:blipFill>
          <a:blip r:embed="rId2"/>
          <a:stretch>
            <a:fillRect/>
          </a:stretch>
        </p:blipFill>
        <p:spPr>
          <a:xfrm>
            <a:off x="632687" y="266717"/>
            <a:ext cx="1024293" cy="952483"/>
          </a:xfrm>
          <a:prstGeom prst="rect">
            <a:avLst/>
          </a:prstGeom>
        </p:spPr>
      </p:pic>
    </p:spTree>
    <p:extLst>
      <p:ext uri="{BB962C8B-B14F-4D97-AF65-F5344CB8AC3E}">
        <p14:creationId xmlns:p14="http://schemas.microsoft.com/office/powerpoint/2010/main" val="197254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B45A1C-895A-6143-8A09-C348E4AA2634}"/>
              </a:ext>
            </a:extLst>
          </p:cNvPr>
          <p:cNvSpPr>
            <a:spLocks noGrp="1"/>
          </p:cNvSpPr>
          <p:nvPr>
            <p:ph type="title"/>
          </p:nvPr>
        </p:nvSpPr>
        <p:spPr>
          <a:xfrm>
            <a:off x="2358886" y="346709"/>
            <a:ext cx="9231775" cy="607148"/>
          </a:xfrm>
        </p:spPr>
        <p:txBody>
          <a:bodyPr>
            <a:normAutofit fontScale="90000"/>
          </a:bodyPr>
          <a:lstStyle/>
          <a:p>
            <a:r>
              <a:rPr lang="fr-MA" dirty="0"/>
              <a:t>Qui élabore le plan d’action et qui manage ? </a:t>
            </a:r>
            <a:endParaRPr lang="fr-FR" dirty="0"/>
          </a:p>
        </p:txBody>
      </p:sp>
      <p:sp>
        <p:nvSpPr>
          <p:cNvPr id="3" name="Zone de texte 1">
            <a:extLst>
              <a:ext uri="{FF2B5EF4-FFF2-40B4-BE49-F238E27FC236}">
                <a16:creationId xmlns:a16="http://schemas.microsoft.com/office/drawing/2014/main" id="{9B2FA7DA-E1A9-D04D-9585-70B4B5D7B8C4}"/>
              </a:ext>
            </a:extLst>
          </p:cNvPr>
          <p:cNvSpPr txBox="1"/>
          <p:nvPr/>
        </p:nvSpPr>
        <p:spPr>
          <a:xfrm>
            <a:off x="983849" y="1175171"/>
            <a:ext cx="11053822" cy="2788738"/>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FR" sz="1600" dirty="0">
                <a:effectLst/>
                <a:latin typeface="Times New Roman" panose="02020603050405020304" pitchFamily="18" charset="0"/>
                <a:ea typeface="Times New Roman" panose="02020603050405020304" pitchFamily="18" charset="0"/>
                <a:cs typeface="Calibri" panose="020F0502020204030204" pitchFamily="34" charset="0"/>
              </a:rPr>
              <a:t>La</a:t>
            </a:r>
            <a:r>
              <a:rPr lang="fr-FR" sz="1600" dirty="0">
                <a:effectLst/>
                <a:latin typeface="Calibri" panose="020F0502020204030204" pitchFamily="34" charset="0"/>
                <a:ea typeface="Times New Roman" panose="02020603050405020304" pitchFamily="18" charset="0"/>
                <a:cs typeface="Calibri" panose="020F0502020204030204" pitchFamily="34" charset="0"/>
              </a:rPr>
              <a:t> commission ministérielle chargée dè la promotion des Droits des PSH</a:t>
            </a:r>
            <a:endParaRPr lang="fr-MA" sz="1600" dirty="0">
              <a:effectLst/>
              <a:latin typeface="Times New Roman" panose="02020603050405020304" pitchFamily="18" charset="0"/>
              <a:ea typeface="Times New Roman" panose="02020603050405020304" pitchFamily="18" charset="0"/>
            </a:endParaRPr>
          </a:p>
          <a:p>
            <a:pPr>
              <a:spcAft>
                <a:spcPts val="0"/>
              </a:spcAft>
            </a:pPr>
            <a:r>
              <a:rPr lang="fr-FR" sz="1600" dirty="0">
                <a:effectLst/>
                <a:latin typeface="Calibri" panose="020F0502020204030204" pitchFamily="34" charset="0"/>
                <a:ea typeface="Times New Roman" panose="02020603050405020304" pitchFamily="18" charset="0"/>
                <a:cs typeface="Calibri" panose="020F0502020204030204" pitchFamily="34" charset="0"/>
              </a:rPr>
              <a:t> Le comité technique chargé de l’opérationnalisation</a:t>
            </a:r>
          </a:p>
          <a:p>
            <a:pPr>
              <a:spcAft>
                <a:spcPts val="0"/>
              </a:spcAft>
            </a:pPr>
            <a:endParaRPr lang="fr-FR" sz="1600" dirty="0">
              <a:effectLst/>
              <a:latin typeface="Calibri" panose="020F0502020204030204" pitchFamily="34" charset="0"/>
              <a:ea typeface="Times New Roman" panose="02020603050405020304" pitchFamily="18" charset="0"/>
              <a:cs typeface="Calibri" panose="020F0502020204030204" pitchFamily="34" charset="0"/>
            </a:endParaRPr>
          </a:p>
          <a:p>
            <a:r>
              <a:rPr lang="fr-MA" sz="1600" dirty="0" err="1"/>
              <a:t>Aadoptiion</a:t>
            </a:r>
            <a:r>
              <a:rPr lang="fr-MA" sz="1600" dirty="0"/>
              <a:t> lors le 24 novembre 2015 le projet de politique publique intégrée pour la promotion des droits des personnes en situation de handicap</a:t>
            </a:r>
          </a:p>
          <a:p>
            <a:r>
              <a:rPr lang="fr-FR" sz="1600" b="1" dirty="0"/>
              <a:t>7.2 .2 Leviers stratégiques de l’éducation et l’enseignement </a:t>
            </a:r>
            <a:r>
              <a:rPr lang="fr-FR" sz="1600" dirty="0"/>
              <a:t>: œuvrer pour un système d'éducation inclusive qui consiste à Renforcer la dimension du handicap dans la stratégie et programmes liés au domaine de l'éducation et l’enseignement.</a:t>
            </a:r>
          </a:p>
          <a:p>
            <a:r>
              <a:rPr lang="fr-FR" sz="1600" dirty="0"/>
              <a:t>Le Ministère de l'Education Nationale, en vertu de ses prérogatives, est responsable de la scolarisation de qualité́ des enfants situation de handicap, dans tous les établissements d'enseignement ordinaires</a:t>
            </a:r>
            <a:r>
              <a:rPr lang="fr-MA" sz="1600" dirty="0">
                <a:effectLst/>
              </a:rPr>
              <a:t> </a:t>
            </a:r>
          </a:p>
          <a:p>
            <a:r>
              <a:rPr lang="fr-MA" sz="1600" dirty="0"/>
              <a:t>Les autres départements, chacun dans son rôle.</a:t>
            </a:r>
          </a:p>
          <a:p>
            <a:endParaRPr lang="fr-MA" sz="1600" dirty="0"/>
          </a:p>
          <a:p>
            <a:pPr>
              <a:spcAft>
                <a:spcPts val="0"/>
              </a:spcAft>
            </a:pPr>
            <a:endParaRPr lang="fr-MA" sz="1600" dirty="0">
              <a:effectLst/>
              <a:latin typeface="Times New Roman" panose="02020603050405020304" pitchFamily="18" charset="0"/>
              <a:ea typeface="Times New Roman" panose="02020603050405020304" pitchFamily="18" charset="0"/>
            </a:endParaRPr>
          </a:p>
        </p:txBody>
      </p:sp>
      <p:sp>
        <p:nvSpPr>
          <p:cNvPr id="4" name="Zone de texte 6">
            <a:extLst>
              <a:ext uri="{FF2B5EF4-FFF2-40B4-BE49-F238E27FC236}">
                <a16:creationId xmlns:a16="http://schemas.microsoft.com/office/drawing/2014/main" id="{965FD4C9-661A-174E-9D90-581E7A452B02}"/>
              </a:ext>
            </a:extLst>
          </p:cNvPr>
          <p:cNvSpPr txBox="1"/>
          <p:nvPr/>
        </p:nvSpPr>
        <p:spPr>
          <a:xfrm>
            <a:off x="983849" y="4185223"/>
            <a:ext cx="10891776" cy="2314938"/>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fr-FR" sz="1600" dirty="0"/>
              <a:t>Conseil Supérieur de l’Éducation, de la Formation et de la Recherche Scientifique</a:t>
            </a:r>
            <a:r>
              <a:rPr lang="fr-MA" sz="1600" dirty="0">
                <a:effectLst/>
              </a:rPr>
              <a:t> </a:t>
            </a:r>
          </a:p>
          <a:p>
            <a:pPr>
              <a:spcAft>
                <a:spcPts val="0"/>
              </a:spcAft>
            </a:pPr>
            <a:endParaRPr lang="fr-MA" sz="1600" dirty="0">
              <a:latin typeface="Times New Roman" panose="02020603050405020304" pitchFamily="18" charset="0"/>
              <a:ea typeface="Times New Roman" panose="02020603050405020304" pitchFamily="18" charset="0"/>
              <a:cs typeface="Calibri" panose="020F0502020204030204" pitchFamily="34" charset="0"/>
            </a:endParaRPr>
          </a:p>
          <a:p>
            <a:pPr>
              <a:spcAft>
                <a:spcPts val="0"/>
              </a:spcAft>
            </a:pPr>
            <a:r>
              <a:rPr lang="fr-FR" sz="1600" dirty="0">
                <a:latin typeface="Times New Roman" panose="02020603050405020304" pitchFamily="18" charset="0"/>
                <a:ea typeface="Times New Roman" panose="02020603050405020304" pitchFamily="18" charset="0"/>
                <a:cs typeface="Calibri" panose="020F0502020204030204" pitchFamily="34" charset="0"/>
              </a:rPr>
              <a:t>Organe consultatif </a:t>
            </a:r>
          </a:p>
          <a:p>
            <a:pPr>
              <a:spcAft>
                <a:spcPts val="0"/>
              </a:spcAft>
            </a:pPr>
            <a:endParaRPr lang="fr-FR" sz="1600" dirty="0">
              <a:effectLst/>
              <a:latin typeface="Times New Roman" panose="02020603050405020304" pitchFamily="18" charset="0"/>
              <a:ea typeface="Times New Roman" panose="02020603050405020304" pitchFamily="18" charset="0"/>
              <a:cs typeface="Calibri" panose="020F0502020204030204" pitchFamily="34" charset="0"/>
            </a:endParaRPr>
          </a:p>
          <a:p>
            <a:pPr>
              <a:spcAft>
                <a:spcPts val="0"/>
              </a:spcAft>
            </a:pPr>
            <a:r>
              <a:rPr lang="fr-FR" sz="1600" b="1" dirty="0"/>
              <a:t>Vision S</a:t>
            </a:r>
            <a:r>
              <a:rPr lang="x-none" sz="1600" b="1" dirty="0"/>
              <a:t>tratégique de </a:t>
            </a:r>
            <a:r>
              <a:rPr lang="fr-FR" sz="1600" b="1" dirty="0"/>
              <a:t>la réforme</a:t>
            </a:r>
            <a:r>
              <a:rPr lang="x-none" sz="1600" b="1" dirty="0"/>
              <a:t> 2015-2030</a:t>
            </a:r>
            <a:r>
              <a:rPr lang="fr-FR" sz="1600" b="1" dirty="0"/>
              <a:t>, levier 4</a:t>
            </a:r>
            <a:r>
              <a:rPr lang="fr-FR" sz="1600" dirty="0"/>
              <a:t> </a:t>
            </a:r>
            <a:r>
              <a:rPr lang="fr-MA" sz="1600" dirty="0"/>
              <a:t>Garantie du droit d’accès à l’éducation et à la formation pour les personnes en situation d’handicap ou à besoins spécifiques.</a:t>
            </a:r>
          </a:p>
          <a:p>
            <a:pPr>
              <a:spcAft>
                <a:spcPts val="0"/>
              </a:spcAft>
            </a:pPr>
            <a:r>
              <a:rPr lang="fr-MA" sz="1600" dirty="0"/>
              <a:t>Cette vision est en cours de se transformer en projet cadre N° 51.17, une commission est créée pour rédiger le projet de loi.</a:t>
            </a:r>
          </a:p>
          <a:p>
            <a:pPr>
              <a:spcAft>
                <a:spcPts val="0"/>
              </a:spcAft>
            </a:pPr>
            <a:r>
              <a:rPr lang="fr-MA" sz="1600" dirty="0">
                <a:effectLst/>
                <a:latin typeface="Times New Roman" panose="02020603050405020304" pitchFamily="18" charset="0"/>
                <a:ea typeface="Times New Roman" panose="02020603050405020304" pitchFamily="18" charset="0"/>
              </a:rPr>
              <a:t> </a:t>
            </a:r>
          </a:p>
        </p:txBody>
      </p:sp>
      <p:sp>
        <p:nvSpPr>
          <p:cNvPr id="7" name="Espace réservé du pied de page 6"/>
          <p:cNvSpPr>
            <a:spLocks noGrp="1"/>
          </p:cNvSpPr>
          <p:nvPr>
            <p:ph type="ftr" sz="quarter" idx="11"/>
          </p:nvPr>
        </p:nvSpPr>
        <p:spPr/>
        <p:txBody>
          <a:bodyPr/>
          <a:lstStyle/>
          <a:p>
            <a:endParaRPr lang="fr-FR" dirty="0"/>
          </a:p>
        </p:txBody>
      </p:sp>
      <p:sp>
        <p:nvSpPr>
          <p:cNvPr id="8" name="Espace réservé du numéro de diapositive 7"/>
          <p:cNvSpPr>
            <a:spLocks noGrp="1"/>
          </p:cNvSpPr>
          <p:nvPr>
            <p:ph type="sldNum" sz="quarter" idx="12"/>
          </p:nvPr>
        </p:nvSpPr>
        <p:spPr/>
        <p:txBody>
          <a:bodyPr/>
          <a:lstStyle/>
          <a:p>
            <a:fld id="{9E637189-4EA5-CF41-BEF2-1A187FCF7B63}" type="slidenum">
              <a:rPr lang="fr-FR" smtClean="0"/>
              <a:t>9</a:t>
            </a:fld>
            <a:endParaRPr lang="fr-FR" dirty="0"/>
          </a:p>
        </p:txBody>
      </p:sp>
      <p:pic>
        <p:nvPicPr>
          <p:cNvPr id="9" name="Image 8">
            <a:extLst>
              <a:ext uri="{FF2B5EF4-FFF2-40B4-BE49-F238E27FC236}">
                <a16:creationId xmlns:a16="http://schemas.microsoft.com/office/drawing/2014/main" id="{E3B1DE03-F4AE-4B4D-AC56-EA9E3415ACD9}"/>
              </a:ext>
            </a:extLst>
          </p:cNvPr>
          <p:cNvPicPr>
            <a:picLocks noChangeAspect="1"/>
          </p:cNvPicPr>
          <p:nvPr/>
        </p:nvPicPr>
        <p:blipFill>
          <a:blip r:embed="rId2"/>
          <a:stretch>
            <a:fillRect/>
          </a:stretch>
        </p:blipFill>
        <p:spPr>
          <a:xfrm>
            <a:off x="471702" y="222688"/>
            <a:ext cx="1024293" cy="952483"/>
          </a:xfrm>
          <a:prstGeom prst="rect">
            <a:avLst/>
          </a:prstGeom>
        </p:spPr>
      </p:pic>
    </p:spTree>
    <p:extLst>
      <p:ext uri="{BB962C8B-B14F-4D97-AF65-F5344CB8AC3E}">
        <p14:creationId xmlns:p14="http://schemas.microsoft.com/office/powerpoint/2010/main" val="165878854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778</TotalTime>
  <Words>1701</Words>
  <Application>Microsoft Office PowerPoint</Application>
  <PresentationFormat>Grand écran</PresentationFormat>
  <Paragraphs>223</Paragraphs>
  <Slides>17</Slides>
  <Notes>2</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17</vt:i4>
      </vt:variant>
    </vt:vector>
  </HeadingPairs>
  <TitlesOfParts>
    <vt:vector size="26" baseType="lpstr">
      <vt:lpstr>Arial</vt:lpstr>
      <vt:lpstr>Arial Narrow</vt:lpstr>
      <vt:lpstr>Calibri</vt:lpstr>
      <vt:lpstr>Calibri Light</vt:lpstr>
      <vt:lpstr>Mangal</vt:lpstr>
      <vt:lpstr>Symbol</vt:lpstr>
      <vt:lpstr>Times New Roman</vt:lpstr>
      <vt:lpstr>Wingdings</vt:lpstr>
      <vt:lpstr>Thème Office</vt:lpstr>
      <vt:lpstr>Présentation PowerPoint</vt:lpstr>
      <vt:lpstr>Les points abordés</vt:lpstr>
      <vt:lpstr>Qui occupe le rôle de leadership aux niveaux local et national ? </vt:lpstr>
      <vt:lpstr>Qui occupe le rôle de leadership aux niveaux local et national ? </vt:lpstr>
      <vt:lpstr>Qui occupe le rôle de leadership aux niveaux local et national ? </vt:lpstr>
      <vt:lpstr>Présentation PowerPoint</vt:lpstr>
      <vt:lpstr>Comment se prennent les décisions ? </vt:lpstr>
      <vt:lpstr>Présentation PowerPoint</vt:lpstr>
      <vt:lpstr>Qui élabore le plan d’action et qui manage ? </vt:lpstr>
      <vt:lpstr>Qui élabore le plan d’action et qui manage ? </vt:lpstr>
      <vt:lpstr>Qui élabore le plan d’action et qui manage ? </vt:lpstr>
      <vt:lpstr>Qui élabore le plan d’action et qui manage ? </vt:lpstr>
      <vt:lpstr>Présentation PowerPoint</vt:lpstr>
      <vt:lpstr>Quelles ressources sont allouées et sur quels principes ?  </vt:lpstr>
      <vt:lpstr>Quelles ressources sont allouées et sur quels principes ?  </vt:lpstr>
      <vt:lpstr>Quel système d’informations est à l’œuvre ?</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ELKHADIRI mohammed</dc:creator>
  <cp:lastModifiedBy>HP Inc.</cp:lastModifiedBy>
  <cp:revision>68</cp:revision>
  <cp:lastPrinted>2019-01-07T14:29:54Z</cp:lastPrinted>
  <dcterms:created xsi:type="dcterms:W3CDTF">2019-01-06T07:15:21Z</dcterms:created>
  <dcterms:modified xsi:type="dcterms:W3CDTF">2019-01-08T10:51:15Z</dcterms:modified>
</cp:coreProperties>
</file>