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81" r:id="rId1"/>
  </p:sldMasterIdLst>
  <p:notesMasterIdLst>
    <p:notesMasterId r:id="rId22"/>
  </p:notesMasterIdLst>
  <p:handoutMasterIdLst>
    <p:handoutMasterId r:id="rId23"/>
  </p:handoutMasterIdLst>
  <p:sldIdLst>
    <p:sldId id="258" r:id="rId2"/>
    <p:sldId id="465" r:id="rId3"/>
    <p:sldId id="789" r:id="rId4"/>
    <p:sldId id="758" r:id="rId5"/>
    <p:sldId id="743" r:id="rId6"/>
    <p:sldId id="760" r:id="rId7"/>
    <p:sldId id="770" r:id="rId8"/>
    <p:sldId id="771" r:id="rId9"/>
    <p:sldId id="773" r:id="rId10"/>
    <p:sldId id="765" r:id="rId11"/>
    <p:sldId id="774" r:id="rId12"/>
    <p:sldId id="766" r:id="rId13"/>
    <p:sldId id="793" r:id="rId14"/>
    <p:sldId id="779" r:id="rId15"/>
    <p:sldId id="780" r:id="rId16"/>
    <p:sldId id="795" r:id="rId17"/>
    <p:sldId id="464" r:id="rId18"/>
    <p:sldId id="782" r:id="rId19"/>
    <p:sldId id="783" r:id="rId20"/>
    <p:sldId id="441" r:id="rId2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6FA9"/>
    <a:srgbClr val="3383B2"/>
    <a:srgbClr val="6F98C3"/>
    <a:srgbClr val="3ABDE2"/>
    <a:srgbClr val="426288"/>
    <a:srgbClr val="0070C0"/>
    <a:srgbClr val="00B14F"/>
    <a:srgbClr val="FB840D"/>
    <a:srgbClr val="00A9EC"/>
    <a:srgbClr val="FF65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134"/>
    <p:restoredTop sz="95369"/>
  </p:normalViewPr>
  <p:slideViewPr>
    <p:cSldViewPr snapToGrid="0" snapToObjects="1">
      <p:cViewPr varScale="1">
        <p:scale>
          <a:sx n="73" d="100"/>
          <a:sy n="73" d="100"/>
        </p:scale>
        <p:origin x="98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>
              <a:latin typeface="Arial Narrow Normal" charset="0"/>
            </a:endParaRP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57889-85B4-3D40-9995-08359724531F}" type="datetimeFigureOut">
              <a:rPr lang="fr-FR" smtClean="0">
                <a:latin typeface="Arial Narrow Normal" charset="0"/>
              </a:rPr>
              <a:t>08/01/2019</a:t>
            </a:fld>
            <a:endParaRPr lang="fr-FR" dirty="0">
              <a:latin typeface="Arial Narrow Normal" charset="0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>
              <a:latin typeface="Arial Narrow Normal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C209D-E8ED-9145-8B20-0073DADF554C}" type="slidenum">
              <a:rPr lang="fr-FR" smtClean="0">
                <a:latin typeface="Arial Narrow Normal" charset="0"/>
              </a:rPr>
              <a:t>‹N°›</a:t>
            </a:fld>
            <a:endParaRPr lang="fr-FR" dirty="0">
              <a:latin typeface="Arial Narrow Norm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8983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 Narrow Normal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 Narrow Normal" charset="0"/>
              </a:defRPr>
            </a:lvl1pPr>
          </a:lstStyle>
          <a:p>
            <a:fld id="{7D25EDDD-8768-684E-A556-ED6F1F4A4258}" type="datetimeFigureOut">
              <a:rPr lang="fr-FR" smtClean="0"/>
              <a:pPr/>
              <a:t>08/01/2019</a:t>
            </a:fld>
            <a:endParaRPr lang="fr-FR" dirty="0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 Narrow Normal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 Narrow Normal" charset="0"/>
              </a:defRPr>
            </a:lvl1pPr>
          </a:lstStyle>
          <a:p>
            <a:fld id="{B49CBA57-063B-FF4C-827D-3C635D0387E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61632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 Narrow Normal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 Narrow Normal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 Narrow Normal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 Narrow Normal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 Narrow Norm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BA57-063B-FF4C-827D-3C635D0387E3}" type="slidenum">
              <a:rPr lang="fr-FR" sz="1800" smtClean="0"/>
              <a:t>2</a:t>
            </a:fld>
            <a:endParaRPr lang="fr-FR" sz="1800"/>
          </a:p>
        </p:txBody>
      </p:sp>
    </p:spTree>
    <p:extLst>
      <p:ext uri="{BB962C8B-B14F-4D97-AF65-F5344CB8AC3E}">
        <p14:creationId xmlns:p14="http://schemas.microsoft.com/office/powerpoint/2010/main" val="4052288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fr-FR" sz="1600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B49CBA57-063B-FF4C-827D-3C635D0387E3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15041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BA57-063B-FF4C-827D-3C635D0387E3}" type="slidenum">
              <a:rPr lang="fr-FR" sz="1800" smtClean="0"/>
              <a:t>4</a:t>
            </a:fld>
            <a:endParaRPr lang="fr-FR" sz="1800"/>
          </a:p>
        </p:txBody>
      </p:sp>
    </p:spTree>
    <p:extLst>
      <p:ext uri="{BB962C8B-B14F-4D97-AF65-F5344CB8AC3E}">
        <p14:creationId xmlns:p14="http://schemas.microsoft.com/office/powerpoint/2010/main" val="9074769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fr-FR" sz="16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BA57-063B-FF4C-827D-3C635D0387E3}" type="slidenum">
              <a:rPr lang="fr-FR" smtClean="0"/>
              <a:pPr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269065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spcBef>
                <a:spcPts val="0"/>
              </a:spcBef>
              <a:buFont typeface="Arial" charset="0"/>
              <a:buChar char="•"/>
              <a:defRPr/>
            </a:pPr>
            <a:endParaRPr lang="fr-CH" sz="1800" baseline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BA57-063B-FF4C-827D-3C635D0387E3}" type="slidenum">
              <a:rPr lang="fr-FR" sz="1800" smtClean="0"/>
              <a:t>18</a:t>
            </a:fld>
            <a:endParaRPr lang="fr-FR" sz="1800"/>
          </a:p>
        </p:txBody>
      </p:sp>
    </p:spTree>
    <p:extLst>
      <p:ext uri="{BB962C8B-B14F-4D97-AF65-F5344CB8AC3E}">
        <p14:creationId xmlns:p14="http://schemas.microsoft.com/office/powerpoint/2010/main" val="2463100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spcBef>
                <a:spcPts val="0"/>
              </a:spcBef>
              <a:buFont typeface="Arial" charset="0"/>
              <a:buChar char="•"/>
              <a:defRPr/>
            </a:pPr>
            <a:endParaRPr lang="fr-CH" sz="1800" baseline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BA57-063B-FF4C-827D-3C635D0387E3}" type="slidenum">
              <a:rPr lang="fr-FR" sz="1800" smtClean="0"/>
              <a:t>19</a:t>
            </a:fld>
            <a:endParaRPr lang="fr-FR" sz="1800"/>
          </a:p>
        </p:txBody>
      </p:sp>
    </p:spTree>
    <p:extLst>
      <p:ext uri="{BB962C8B-B14F-4D97-AF65-F5344CB8AC3E}">
        <p14:creationId xmlns:p14="http://schemas.microsoft.com/office/powerpoint/2010/main" val="2622171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endParaRPr lang="fr-FR" sz="180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BA57-063B-FF4C-827D-3C635D0387E3}" type="slidenum">
              <a:rPr lang="fr-FR" sz="1800" smtClean="0"/>
              <a:t>20</a:t>
            </a:fld>
            <a:endParaRPr lang="fr-FR" sz="1800"/>
          </a:p>
        </p:txBody>
      </p:sp>
    </p:spTree>
    <p:extLst>
      <p:ext uri="{BB962C8B-B14F-4D97-AF65-F5344CB8AC3E}">
        <p14:creationId xmlns:p14="http://schemas.microsoft.com/office/powerpoint/2010/main" val="1586215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4D90C9-F160-A94D-B3AB-9C7C60E184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8C0F169-E469-4E40-AAAC-F7D7122EED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128DCE1-7154-9E48-9846-EA26002AF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27F83-C6B9-6542-97EF-AFAD27C44701}" type="datetime1">
              <a:rPr lang="fr-CH" smtClean="0"/>
              <a:t>08.01.2019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4E7A51C-2773-764A-B087-9477F3482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© Serge Ramel 2016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069387E-4D48-8F4B-9C0B-BB9A22164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5EA56-90F4-D843-B0E4-24982AFFEB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8309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3D6B0A-4FAA-CA43-9388-594C33175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0CBB68D-7AC9-114B-A28A-F956F6531B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A627386-85B3-8843-A12D-0319A01A7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2854B-21F2-1642-9A77-AFCFC7858C4A}" type="datetime1">
              <a:rPr lang="fr-CH" smtClean="0"/>
              <a:t>08.01.2019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8A136CE-002F-2D48-B3D4-06F155ACE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© Serge Ramel 2016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2A6CEEC-86F7-454F-8371-7D1FC7BB9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5EA56-90F4-D843-B0E4-24982AFFEB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1780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E8638A7-75D4-D548-85FD-B6289C3572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93AB063-17D0-954F-ACFF-0935F0D6D8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E3A55D3-DD9E-7045-A018-012A02241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5B98F-C974-8A4C-89E5-656963259EC3}" type="datetime1">
              <a:rPr lang="fr-CH" smtClean="0"/>
              <a:t>08.01.2019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972C35F-20FB-AB45-897A-51089F0D5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© Serge Ramel 2016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52AB8CB-8B4F-6F4C-979C-D211BBD7F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5EA56-90F4-D843-B0E4-24982AFFEB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02465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19729-00BF-D048-820B-DA7071B74B96}" type="datetime1">
              <a:rPr lang="fr-CH" smtClean="0"/>
              <a:t>08.01.2019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© Serge Ramel 2016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5EA56-90F4-D843-B0E4-24982AFFEBE2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5800" y="757238"/>
            <a:ext cx="7772400" cy="5300662"/>
          </a:xfrm>
        </p:spPr>
        <p:txBody>
          <a:bodyPr anchor="ctr">
            <a:normAutofit/>
          </a:bodyPr>
          <a:lstStyle>
            <a:lvl1pPr algn="ctr">
              <a:defRPr sz="4400"/>
            </a:lvl1pPr>
          </a:lstStyle>
          <a:p>
            <a:r>
              <a:rPr lang="fr-FR" dirty="0"/>
              <a:t>Cliquez et 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5414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40000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40000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1DB74-1A6A-DC40-BE63-6FEB62AE2D9D}" type="datetime1">
              <a:rPr lang="fr-CH" smtClean="0"/>
              <a:t>08.01.2019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© Serge Ramel 2016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5EA56-90F4-D843-B0E4-24982AFFEBE2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pc="-50" baseline="0"/>
            </a:lvl1pPr>
          </a:lstStyle>
          <a:p>
            <a:r>
              <a:rPr lang="fr-FR" dirty="0"/>
              <a:t>Cliquez et modifiez le titre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628650" y="2386012"/>
            <a:ext cx="3886200" cy="3733199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386012"/>
            <a:ext cx="3886200" cy="3733199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1199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EP - diapositive de texte simp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6" descr="logo HEP noir.pdf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8613" y="6446838"/>
            <a:ext cx="7635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Connecteur droit 4"/>
          <p:cNvCxnSpPr/>
          <p:nvPr userDrawn="1"/>
        </p:nvCxnSpPr>
        <p:spPr>
          <a:xfrm>
            <a:off x="457200" y="1308100"/>
            <a:ext cx="8207375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du texte 6"/>
          <p:cNvSpPr>
            <a:spLocks noGrp="1"/>
          </p:cNvSpPr>
          <p:nvPr>
            <p:ph type="body" sz="quarter" idx="11"/>
          </p:nvPr>
        </p:nvSpPr>
        <p:spPr>
          <a:xfrm>
            <a:off x="457200" y="1727200"/>
            <a:ext cx="8204200" cy="4330700"/>
          </a:xfrm>
          <a:prstGeom prst="rect">
            <a:avLst/>
          </a:prstGeom>
        </p:spPr>
        <p:txBody>
          <a:bodyPr lIns="0" tIns="25200" rIns="0" bIns="0"/>
          <a:lstStyle>
            <a:lvl1pPr marL="361950" indent="-361950">
              <a:spcBef>
                <a:spcPts val="1800"/>
              </a:spcBef>
              <a:spcAft>
                <a:spcPts val="1200"/>
              </a:spcAft>
              <a:buClr>
                <a:schemeClr val="tx2"/>
              </a:buClr>
              <a:buFont typeface="Wingdings" charset="2"/>
              <a:buChar char="§"/>
              <a:defRPr sz="2800">
                <a:latin typeface="Arial Narrow"/>
                <a:cs typeface="Arial Narrow"/>
              </a:defRPr>
            </a:lvl1pPr>
            <a:lvl2pPr marL="712788" indent="-354013"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Lucida Grande"/>
              <a:buChar char="-"/>
              <a:defRPr sz="2400">
                <a:latin typeface="Arial Narrow"/>
                <a:cs typeface="Arial Narrow"/>
              </a:defRPr>
            </a:lvl2pPr>
            <a:lvl3pPr marL="987425" indent="-344488"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Courier New"/>
              <a:buChar char="o"/>
              <a:defRPr sz="2200">
                <a:latin typeface="Arial Narrow"/>
                <a:cs typeface="Arial Narrow"/>
              </a:defRPr>
            </a:lvl3pPr>
            <a:lvl4pPr marL="1260475" indent="-306388"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Wingdings" charset="2"/>
              <a:buChar char="§"/>
              <a:defRPr sz="1800"/>
            </a:lvl4pPr>
            <a:lvl5pPr marL="1524000" indent="-257175"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Wingdings" charset="2"/>
              <a:buChar char="§"/>
              <a:defRPr sz="1600"/>
            </a:lvl5pPr>
          </a:lstStyle>
          <a:p>
            <a:pPr lvl="0"/>
            <a:r>
              <a:rPr lang="fr-CH" dirty="0"/>
              <a:t>Cliquez pour modifier les styles du texte du masque</a:t>
            </a:r>
          </a:p>
          <a:p>
            <a:pPr lvl="1"/>
            <a:r>
              <a:rPr lang="fr-CH" dirty="0"/>
              <a:t>Deuxième niveau</a:t>
            </a:r>
          </a:p>
          <a:p>
            <a:pPr lvl="2"/>
            <a:r>
              <a:rPr lang="fr-CH" dirty="0"/>
              <a:t>Troisième niveau</a:t>
            </a:r>
            <a:endParaRPr lang="fr-FR" dirty="0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402896" y="438314"/>
            <a:ext cx="8229600" cy="869786"/>
          </a:xfrm>
          <a:prstGeom prst="rect">
            <a:avLst/>
          </a:prstGeom>
        </p:spPr>
        <p:txBody>
          <a:bodyPr anchor="ctr"/>
          <a:lstStyle>
            <a:lvl1pPr algn="l">
              <a:defRPr sz="2800" b="1" baseline="0">
                <a:solidFill>
                  <a:srgbClr val="00A4E6"/>
                </a:solidFill>
              </a:defRPr>
            </a:lvl1pPr>
          </a:lstStyle>
          <a:p>
            <a:r>
              <a:rPr lang="fr-CH" dirty="0"/>
              <a:t>Cliquez et modifiez le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178526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0CB4C6-C5A3-4C4C-90BB-F287BBCAC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342D42D-4D54-1F4E-BDAF-6883D4A7A7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15DD2A8-96D4-424C-8D08-CDA6359DC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8196-A012-A546-A45D-5FB0753D6138}" type="datetime1">
              <a:rPr lang="fr-CH" smtClean="0"/>
              <a:t>08.01.2019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2345373-FAD9-3942-BFBD-16C0C8CAC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© Serge Ramel 2016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21DA854-2EE1-D844-9000-1F1C1E7C8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5EA56-90F4-D843-B0E4-24982AFFEB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2531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5DD4D1-5C33-B840-90CF-669926EA5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84EA7B4-F77A-804D-8180-A66F65BFD2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C069858-1ED2-E842-A7D6-9B599B0A2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2CDC-D0D4-D141-9932-3E0EE665B848}" type="datetime1">
              <a:rPr lang="fr-CH" smtClean="0"/>
              <a:t>08.01.2019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00BF6DA-2E43-F342-8305-E1C6BC54D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© Serge Ramel 2016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2882B11-275F-FE4B-9E7A-9B920FA27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5EA56-90F4-D843-B0E4-24982AFFEBE2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52286433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F75921-997E-214F-84DF-B19CE9327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FB836A0-7BEA-0A41-B18C-00D2CC997F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6215574-40CF-9545-A8E9-C12EB82DC9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3C0D228-BE65-AA47-B6A5-5B03E7583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C2F24-B22E-5044-9CDE-2C29F2C37F86}" type="datetime1">
              <a:rPr lang="fr-CH" smtClean="0"/>
              <a:t>08.01.2019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7FC62ED-1AFC-8542-BF1D-C464FE9F8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© Serge Ramel 2016</a:t>
            </a:r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A183E54-A1BE-3B46-B74F-593035BCF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5EA56-90F4-D843-B0E4-24982AFFEB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49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19E014-D8B1-1A46-90B4-BA659806A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6963554-CD3A-194C-989B-B4B56BA489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E701C0D-3D6A-DE48-9C19-34FCDC055A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2FCEF30-F000-F640-B613-C253529354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DFE337BE-FFF1-AE4B-A2FD-CB9BB86305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07DFC45-D7BE-6542-B47E-1B66D03AEF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2CDC-D0D4-D141-9932-3E0EE665B848}" type="datetime1">
              <a:rPr lang="fr-CH" smtClean="0"/>
              <a:t>08.01.2019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B6EBD15D-99C7-A34C-8343-9744A6BF0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© Serge Ramel 2016</a:t>
            </a:r>
            <a:endParaRPr lang="fr-FR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CB5FB94-612E-094D-AD6F-0ADDBC37B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5EA56-90F4-D843-B0E4-24982AFFEBE2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4134902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8DCBC-55E0-3F4D-83AE-7E5A2308B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A9F29F2-AFFC-0D45-8541-33C123F7B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DABD7-DF9B-EE4B-8772-D6DBD0FA6B00}" type="datetime1">
              <a:rPr lang="fr-CH" smtClean="0"/>
              <a:t>08.01.2019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36FDA26-62A0-7A48-B067-1CCEC7A60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© Serge Ramel 2016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2EB492-54FB-1749-A1C0-B806CF071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5EA56-90F4-D843-B0E4-24982AFFEB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5518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17C98E3-9F9C-2F4C-ABE4-F31810C8F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F3A88-631A-6948-82D7-AFCF01B46399}" type="datetime1">
              <a:rPr lang="fr-CH" smtClean="0"/>
              <a:t>08.01.2019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9E03CF2-4E78-994C-8B95-DB0AB0A63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© Serge Ramel 2016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3151348-CB33-B445-89B1-9BEA703D0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5EA56-90F4-D843-B0E4-24982AFFEB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7294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389D1A-675B-3C4E-ADF3-FB14B4C87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CE0F302-9FAF-DF4B-AFD5-11F64FC4CF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E0AAE01-D139-4C40-AC2E-2518A49510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7AC6FD8-26CF-3C45-A112-F48372FCD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44A34-A973-564D-8D2A-7B9822C74ED7}" type="datetime1">
              <a:rPr lang="fr-CH" smtClean="0"/>
              <a:t>08.01.2019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4C89669-7982-C445-BDBE-55F6F7A39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© Serge Ramel 2016</a:t>
            </a:r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F21376F-CB35-EF45-A943-05471EA3E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5EA56-90F4-D843-B0E4-24982AFFEB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2891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F53E11-FE38-6444-8A10-29A053DA2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C971425-B23D-304B-AD17-DC2DADC222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68565C-B01D-E14C-8427-BA34DE13E8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9B5D7D4-115C-3749-8063-AB4C8845D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58558-1B47-DC40-B076-E38C97A1052A}" type="datetime1">
              <a:rPr lang="fr-CH" smtClean="0"/>
              <a:t>08.01.2019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A31774-6CC6-394F-94D6-0607E8070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© Serge Ramel 2016</a:t>
            </a:r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3F363E7-05F0-F14F-A9BF-7424E8C12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5EA56-90F4-D843-B0E4-24982AFFEB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6735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9B15453-51A7-E84E-9280-E45E232E7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ED25A14-5F34-5E4C-B410-8275E2DEF6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958E485-3D09-4743-AA4E-21B60448B2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12CDC-D0D4-D141-9932-3E0EE665B848}" type="datetime1">
              <a:rPr lang="fr-CH" smtClean="0"/>
              <a:t>08.01.2019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6E874EE-AE62-804F-AF47-2547F80857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© Serge Ramel 2016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5FB91D2-2B9A-4B4D-B874-A483DB16A2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5EA56-90F4-D843-B0E4-24982AFFEBE2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29258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  <p:sldLayoutId id="2147483893" r:id="rId12"/>
    <p:sldLayoutId id="2147483873" r:id="rId13"/>
    <p:sldLayoutId id="2147483880" r:id="rId1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243011"/>
            <a:ext cx="7772400" cy="1188586"/>
          </a:xfrm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fr-FR" sz="4000" b="1" dirty="0">
                <a:solidFill>
                  <a:srgbClr val="0F6FA9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Les conditions pour la participation des parties prenantes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3000" y="3074535"/>
            <a:ext cx="6858000" cy="1814513"/>
          </a:xfrm>
        </p:spPr>
        <p:txBody>
          <a:bodyPr>
            <a:noAutofit/>
          </a:bodyPr>
          <a:lstStyle/>
          <a:p>
            <a:r>
              <a:rPr lang="fr-FR" sz="2000" dirty="0">
                <a:latin typeface="Arial Narrow" panose="020B0604020202020204" pitchFamily="34" charset="0"/>
                <a:cs typeface="Arial Narrow" panose="020B0604020202020204" pitchFamily="34" charset="0"/>
              </a:rPr>
              <a:t>Serge Ramel</a:t>
            </a:r>
          </a:p>
          <a:p>
            <a:r>
              <a:rPr lang="fr-FR" sz="2000" dirty="0">
                <a:latin typeface="Arial Narrow" panose="020B0604020202020204" pitchFamily="34" charset="0"/>
                <a:cs typeface="Arial Narrow" panose="020B0604020202020204" pitchFamily="34" charset="0"/>
              </a:rPr>
              <a:t>Professeur associé HEP, PhD</a:t>
            </a:r>
          </a:p>
          <a:p>
            <a:r>
              <a:rPr lang="fr-FR" sz="2000" dirty="0">
                <a:latin typeface="Arial Narrow" panose="020B0604020202020204" pitchFamily="34" charset="0"/>
                <a:cs typeface="Arial Narrow" panose="020B0604020202020204" pitchFamily="34" charset="0"/>
              </a:rPr>
              <a:t>Haute école pédagogique du canton de Vaud</a:t>
            </a:r>
          </a:p>
          <a:p>
            <a:r>
              <a:rPr lang="fr-FR" sz="2000" dirty="0">
                <a:latin typeface="Arial Narrow" panose="020B0604020202020204" pitchFamily="34" charset="0"/>
                <a:cs typeface="Arial Narrow" panose="020B0604020202020204" pitchFamily="34" charset="0"/>
              </a:rPr>
              <a:t>Laboratoire international sur l’inclusion scolaire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400" y="5755646"/>
            <a:ext cx="1727200" cy="855609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0702" y="5755645"/>
            <a:ext cx="1740595" cy="855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970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1E0D44C1-33A1-6B42-939B-916044545344}"/>
              </a:ext>
            </a:extLst>
          </p:cNvPr>
          <p:cNvGrpSpPr/>
          <p:nvPr/>
        </p:nvGrpSpPr>
        <p:grpSpPr>
          <a:xfrm>
            <a:off x="2040835" y="1655831"/>
            <a:ext cx="5062330" cy="3546337"/>
            <a:chOff x="2040835" y="1603513"/>
            <a:chExt cx="5062330" cy="3546337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B2BF0619-2ACE-D445-B4EB-DB3AFA4518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03450" y="1708150"/>
              <a:ext cx="4737100" cy="3441700"/>
            </a:xfrm>
            <a:prstGeom prst="rect">
              <a:avLst/>
            </a:prstGeom>
          </p:spPr>
        </p:pic>
        <p:sp>
          <p:nvSpPr>
            <p:cNvPr id="4" name="Bulle rectangulaire 3">
              <a:extLst>
                <a:ext uri="{FF2B5EF4-FFF2-40B4-BE49-F238E27FC236}">
                  <a16:creationId xmlns:a16="http://schemas.microsoft.com/office/drawing/2014/main" id="{543DA835-0785-EF4C-B032-0143A68945B6}"/>
                </a:ext>
              </a:extLst>
            </p:cNvPr>
            <p:cNvSpPr/>
            <p:nvPr/>
          </p:nvSpPr>
          <p:spPr>
            <a:xfrm>
              <a:off x="2040835" y="1603513"/>
              <a:ext cx="5062330" cy="3546337"/>
            </a:xfrm>
            <a:prstGeom prst="wedgeRectCallout">
              <a:avLst>
                <a:gd name="adj1" fmla="val -35840"/>
                <a:gd name="adj2" fmla="val 75184"/>
              </a:avLst>
            </a:prstGeom>
            <a:noFill/>
            <a:ln>
              <a:solidFill>
                <a:srgbClr val="0F6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588895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C0B140DB-50D8-3845-A49B-A3FF485C0B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417" b="24136"/>
          <a:stretch/>
        </p:blipFill>
        <p:spPr>
          <a:xfrm>
            <a:off x="674483" y="0"/>
            <a:ext cx="7178675" cy="626956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B91367E-2314-824E-B573-347B5B4FC7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215" t="45930" r="7868" b="46185"/>
          <a:stretch/>
        </p:blipFill>
        <p:spPr>
          <a:xfrm>
            <a:off x="284921" y="3148036"/>
            <a:ext cx="8574158" cy="1272208"/>
          </a:xfrm>
          <a:prstGeom prst="rect">
            <a:avLst/>
          </a:prstGeom>
          <a:solidFill>
            <a:schemeClr val="bg1"/>
          </a:solidFill>
          <a:ln>
            <a:solidFill>
              <a:srgbClr val="0F6FA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907799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0F19021B-8BE9-554C-B17F-496A9E3A4355}"/>
              </a:ext>
            </a:extLst>
          </p:cNvPr>
          <p:cNvGrpSpPr/>
          <p:nvPr/>
        </p:nvGrpSpPr>
        <p:grpSpPr>
          <a:xfrm>
            <a:off x="2268606" y="888999"/>
            <a:ext cx="4606787" cy="5080001"/>
            <a:chOff x="2213113" y="888999"/>
            <a:chExt cx="4606787" cy="5080001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81023091-0365-A240-B585-77C5117354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24100" y="889000"/>
              <a:ext cx="4495800" cy="5080000"/>
            </a:xfrm>
            <a:prstGeom prst="rect">
              <a:avLst/>
            </a:prstGeom>
          </p:spPr>
        </p:pic>
        <p:sp>
          <p:nvSpPr>
            <p:cNvPr id="4" name="Bulle rectangulaire 3">
              <a:extLst>
                <a:ext uri="{FF2B5EF4-FFF2-40B4-BE49-F238E27FC236}">
                  <a16:creationId xmlns:a16="http://schemas.microsoft.com/office/drawing/2014/main" id="{E91649E6-E8D9-B945-9D90-490E95362D93}"/>
                </a:ext>
              </a:extLst>
            </p:cNvPr>
            <p:cNvSpPr/>
            <p:nvPr/>
          </p:nvSpPr>
          <p:spPr>
            <a:xfrm>
              <a:off x="2213113" y="888999"/>
              <a:ext cx="4495800" cy="4862443"/>
            </a:xfrm>
            <a:prstGeom prst="wedgeRectCallout">
              <a:avLst>
                <a:gd name="adj1" fmla="val -84147"/>
                <a:gd name="adj2" fmla="val 25508"/>
              </a:avLst>
            </a:prstGeom>
            <a:noFill/>
            <a:ln>
              <a:solidFill>
                <a:srgbClr val="0F6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30877328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7588ADC-8453-4148-99C0-032ED5AF26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82600" y="2022120"/>
            <a:ext cx="8178799" cy="2813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139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913073C-B335-B242-9D81-416CA3D499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000" b="20347"/>
          <a:stretch/>
        </p:blipFill>
        <p:spPr>
          <a:xfrm>
            <a:off x="956158" y="-26504"/>
            <a:ext cx="7178675" cy="667248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7A0FB1F9-CF12-A542-8C92-C15D3E9774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771" t="35869" r="11418" b="55416"/>
          <a:stretch/>
        </p:blipFill>
        <p:spPr>
          <a:xfrm>
            <a:off x="230880" y="2199860"/>
            <a:ext cx="8682237" cy="1406085"/>
          </a:xfrm>
          <a:prstGeom prst="rect">
            <a:avLst/>
          </a:prstGeom>
          <a:solidFill>
            <a:schemeClr val="bg1"/>
          </a:solidFill>
          <a:ln>
            <a:solidFill>
              <a:srgbClr val="0F6FA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313143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913073C-B335-B242-9D81-416CA3D499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000" b="20347"/>
          <a:stretch/>
        </p:blipFill>
        <p:spPr>
          <a:xfrm>
            <a:off x="982662" y="0"/>
            <a:ext cx="7178675" cy="667248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40C656C-8E75-9147-8A1E-BE206417D9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494" t="47281" r="12248" b="43588"/>
          <a:stretch/>
        </p:blipFill>
        <p:spPr>
          <a:xfrm>
            <a:off x="264310" y="3336243"/>
            <a:ext cx="8615378" cy="1473203"/>
          </a:xfrm>
          <a:prstGeom prst="rect">
            <a:avLst/>
          </a:prstGeom>
          <a:solidFill>
            <a:schemeClr val="bg1"/>
          </a:solidFill>
          <a:ln>
            <a:solidFill>
              <a:srgbClr val="0F6FA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12C5D0F8-696F-9C4E-ABB3-4BCA1049B4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504" y="-26504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6271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égende encadrée avec une bordure 2 5">
            <a:extLst>
              <a:ext uri="{FF2B5EF4-FFF2-40B4-BE49-F238E27FC236}">
                <a16:creationId xmlns:a16="http://schemas.microsoft.com/office/drawing/2014/main" id="{4941F489-1B19-ED41-942F-67E0989EDC10}"/>
              </a:ext>
            </a:extLst>
          </p:cNvPr>
          <p:cNvSpPr/>
          <p:nvPr/>
        </p:nvSpPr>
        <p:spPr>
          <a:xfrm flipH="1">
            <a:off x="1103971" y="837476"/>
            <a:ext cx="7411379" cy="1825342"/>
          </a:xfrm>
          <a:prstGeom prst="accentBorderCallout2">
            <a:avLst>
              <a:gd name="adj1" fmla="val 76564"/>
              <a:gd name="adj2" fmla="val 103261"/>
              <a:gd name="adj3" fmla="val 48070"/>
              <a:gd name="adj4" fmla="val 107786"/>
              <a:gd name="adj5" fmla="val 48331"/>
              <a:gd name="adj6" fmla="val 114385"/>
            </a:avLst>
          </a:prstGeom>
          <a:noFill/>
          <a:ln>
            <a:solidFill>
              <a:srgbClr val="0F6F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200" dirty="0">
                <a:solidFill>
                  <a:srgbClr val="0070C0"/>
                </a:solidFill>
                <a:latin typeface="Arial Narrow" charset="0"/>
                <a:ea typeface="Arial Narrow" charset="0"/>
                <a:cs typeface="Arial Narrow" charset="0"/>
              </a:rPr>
              <a:t>Les politiques mises en œuvre peuvent glisser « d’une analyse des difficultés rencontrées par les élèves et leurs familles à une analyse des difficultés rencontrées par les décideurs et les professionnels de l’éducation à travailler avec ces populations »</a:t>
            </a:r>
          </a:p>
          <a:p>
            <a:r>
              <a:rPr lang="fr-FR" sz="900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/>
            </a:r>
            <a:br>
              <a:rPr lang="fr-FR" sz="900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</a:br>
            <a:r>
              <a:rPr lang="fr-FR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(van </a:t>
            </a:r>
            <a:r>
              <a:rPr lang="fr-FR" dirty="0" err="1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Zanten</a:t>
            </a:r>
            <a:r>
              <a:rPr lang="fr-FR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, 1997, cité par Gilliéron Giroud &amp; </a:t>
            </a:r>
            <a:r>
              <a:rPr lang="fr-FR" dirty="0" err="1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Ntamakiliro</a:t>
            </a:r>
            <a:r>
              <a:rPr lang="fr-FR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, 2012, p. 55)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EDD4719-05EF-C947-A201-2DC209C8BF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5761" y="3043136"/>
            <a:ext cx="2126178" cy="358862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322D026-71B6-994C-A6CF-F721C4CED8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1327" y="3036498"/>
            <a:ext cx="2891153" cy="368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7716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ctrTitle"/>
          </p:nvPr>
        </p:nvSpPr>
        <p:spPr>
          <a:xfrm>
            <a:off x="1" y="757238"/>
            <a:ext cx="9144000" cy="5300662"/>
          </a:xfrm>
        </p:spPr>
        <p:txBody>
          <a:bodyPr>
            <a:normAutofit/>
          </a:bodyPr>
          <a:lstStyle/>
          <a:p>
            <a:pPr>
              <a:lnSpc>
                <a:spcPct val="114000"/>
              </a:lnSpc>
            </a:pPr>
            <a:r>
              <a:rPr lang="fr-FR" dirty="0">
                <a:solidFill>
                  <a:srgbClr val="0F6FA9"/>
                </a:solidFill>
                <a:latin typeface="Arial Narrow" charset="0"/>
                <a:ea typeface="Arial Narrow" charset="0"/>
                <a:cs typeface="Arial Narrow" charset="0"/>
              </a:rPr>
              <a:t>3. </a:t>
            </a:r>
            <a:r>
              <a:rPr lang="fr-CH" dirty="0">
                <a:solidFill>
                  <a:srgbClr val="0F6FA9"/>
                </a:solidFill>
                <a:latin typeface="Arial Narrow" charset="0"/>
                <a:ea typeface="Arial Narrow" charset="0"/>
                <a:cs typeface="Arial Narrow" charset="0"/>
              </a:rPr>
              <a:t>La force de la communauté</a:t>
            </a:r>
            <a:endParaRPr lang="fr-FR" dirty="0">
              <a:solidFill>
                <a:srgbClr val="0F6FA9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2282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e 14">
            <a:extLst>
              <a:ext uri="{FF2B5EF4-FFF2-40B4-BE49-F238E27FC236}">
                <a16:creationId xmlns:a16="http://schemas.microsoft.com/office/drawing/2014/main" id="{67E24938-8CA0-9D41-A43E-95368E4A07F8}"/>
              </a:ext>
            </a:extLst>
          </p:cNvPr>
          <p:cNvGrpSpPr/>
          <p:nvPr/>
        </p:nvGrpSpPr>
        <p:grpSpPr>
          <a:xfrm>
            <a:off x="872123" y="1422429"/>
            <a:ext cx="7399754" cy="4013141"/>
            <a:chOff x="879193" y="1254926"/>
            <a:chExt cx="7399754" cy="4013141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95E0F1C-4994-824A-A43D-1D0CE01049C1}"/>
                </a:ext>
              </a:extLst>
            </p:cNvPr>
            <p:cNvSpPr/>
            <p:nvPr/>
          </p:nvSpPr>
          <p:spPr>
            <a:xfrm>
              <a:off x="879193" y="1254926"/>
              <a:ext cx="333954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5875" indent="0" algn="ctr">
                <a:buNone/>
              </a:pPr>
              <a:r>
                <a:rPr lang="fr-FR" sz="2400" dirty="0">
                  <a:latin typeface="Arial Narrow" charset="0"/>
                  <a:ea typeface="Arial Narrow" charset="0"/>
                  <a:cs typeface="Arial Narrow" charset="0"/>
                </a:rPr>
                <a:t>Une communauté à laquelle participer de plein droit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35A042E-9D5F-4A49-96CB-B3D61836CE22}"/>
                </a:ext>
              </a:extLst>
            </p:cNvPr>
            <p:cNvSpPr/>
            <p:nvPr/>
          </p:nvSpPr>
          <p:spPr>
            <a:xfrm>
              <a:off x="4837042" y="1254926"/>
              <a:ext cx="344190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5875" indent="0" algn="ctr">
                <a:buNone/>
              </a:pPr>
              <a:r>
                <a:rPr lang="fr-FR" sz="2400" dirty="0">
                  <a:latin typeface="Arial Narrow" charset="0"/>
                  <a:ea typeface="Arial Narrow" charset="0"/>
                  <a:cs typeface="Arial Narrow" charset="0"/>
                </a:rPr>
                <a:t>Une société dans laquelle s’intégrer conditionnellement</a:t>
              </a:r>
            </a:p>
          </p:txBody>
        </p:sp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2B2DD22F-D235-E145-925A-7C30B95259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3996" y="1920063"/>
              <a:ext cx="6696007" cy="33480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50301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e 14">
            <a:extLst>
              <a:ext uri="{FF2B5EF4-FFF2-40B4-BE49-F238E27FC236}">
                <a16:creationId xmlns:a16="http://schemas.microsoft.com/office/drawing/2014/main" id="{67E24938-8CA0-9D41-A43E-95368E4A07F8}"/>
              </a:ext>
            </a:extLst>
          </p:cNvPr>
          <p:cNvGrpSpPr/>
          <p:nvPr/>
        </p:nvGrpSpPr>
        <p:grpSpPr>
          <a:xfrm>
            <a:off x="872123" y="1422429"/>
            <a:ext cx="7399754" cy="4013141"/>
            <a:chOff x="879193" y="1254926"/>
            <a:chExt cx="7399754" cy="4013141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95E0F1C-4994-824A-A43D-1D0CE01049C1}"/>
                </a:ext>
              </a:extLst>
            </p:cNvPr>
            <p:cNvSpPr/>
            <p:nvPr/>
          </p:nvSpPr>
          <p:spPr>
            <a:xfrm>
              <a:off x="879193" y="1254926"/>
              <a:ext cx="333954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5875" indent="0" algn="ctr">
                <a:buNone/>
              </a:pPr>
              <a:r>
                <a:rPr lang="fr-FR" sz="2400" dirty="0">
                  <a:latin typeface="Arial Narrow" charset="0"/>
                  <a:ea typeface="Arial Narrow" charset="0"/>
                  <a:cs typeface="Arial Narrow" charset="0"/>
                </a:rPr>
                <a:t>Une communauté à laquelle participer de plein droit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35A042E-9D5F-4A49-96CB-B3D61836CE22}"/>
                </a:ext>
              </a:extLst>
            </p:cNvPr>
            <p:cNvSpPr/>
            <p:nvPr/>
          </p:nvSpPr>
          <p:spPr>
            <a:xfrm>
              <a:off x="4837042" y="1254926"/>
              <a:ext cx="344190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5875" indent="0" algn="ctr">
                <a:buNone/>
              </a:pPr>
              <a:r>
                <a:rPr lang="fr-FR" sz="2400" dirty="0">
                  <a:latin typeface="Arial Narrow" charset="0"/>
                  <a:ea typeface="Arial Narrow" charset="0"/>
                  <a:cs typeface="Arial Narrow" charset="0"/>
                </a:rPr>
                <a:t>Une société dans laquelle s’intégrer conditionnellement</a:t>
              </a:r>
            </a:p>
          </p:txBody>
        </p:sp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2B2DD22F-D235-E145-925A-7C30B95259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3996" y="1920063"/>
              <a:ext cx="6696007" cy="3348004"/>
            </a:xfrm>
            <a:prstGeom prst="rect">
              <a:avLst/>
            </a:prstGeom>
          </p:spPr>
        </p:pic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3FCA37B3-19D8-4045-BA33-8AF7D6DF4248}"/>
              </a:ext>
            </a:extLst>
          </p:cNvPr>
          <p:cNvSpPr/>
          <p:nvPr/>
        </p:nvSpPr>
        <p:spPr>
          <a:xfrm>
            <a:off x="525890" y="5652086"/>
            <a:ext cx="80922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75" indent="0">
              <a:buNone/>
            </a:pPr>
            <a:r>
              <a:rPr lang="fr-FR" sz="2400" dirty="0">
                <a:solidFill>
                  <a:srgbClr val="0F6FA9"/>
                </a:solidFill>
                <a:latin typeface="Arial Narrow" charset="0"/>
                <a:ea typeface="Arial Narrow" charset="0"/>
                <a:cs typeface="Arial Narrow" charset="0"/>
              </a:rPr>
              <a:t>«  […] la force de la communauté se mesure au bien-être du plus faible de ses membres […] </a:t>
            </a:r>
            <a:r>
              <a:rPr lang="fr-FR" sz="2400" dirty="0">
                <a:solidFill>
                  <a:srgbClr val="0F6FA9"/>
                </a:solidFill>
                <a:latin typeface="Arial Narrow" panose="020B0604020202020204" pitchFamily="34" charset="0"/>
              </a:rPr>
              <a:t>»</a:t>
            </a:r>
            <a:r>
              <a:rPr lang="fr-FR" sz="2000" dirty="0">
                <a:solidFill>
                  <a:srgbClr val="0F6FA9"/>
                </a:solidFill>
                <a:latin typeface="Arial Narrow" panose="020B0604020202020204" pitchFamily="34" charset="0"/>
              </a:rPr>
              <a:t> (Préambule de la Constitution suisse)</a:t>
            </a:r>
            <a:endParaRPr lang="fr-FR" sz="2000" dirty="0">
              <a:solidFill>
                <a:srgbClr val="0F6FA9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530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757238"/>
            <a:ext cx="7772400" cy="530066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114000"/>
              </a:lnSpc>
            </a:pPr>
            <a:r>
              <a:rPr lang="fr-FR">
                <a:solidFill>
                  <a:srgbClr val="0F6FA9"/>
                </a:solidFill>
                <a:latin typeface="Arial Narrow" charset="0"/>
                <a:cs typeface="Arial Narrow" charset="0"/>
              </a:rPr>
              <a:t>1. De la participation de certains à une éducation inclusive</a:t>
            </a:r>
            <a:endParaRPr lang="fr-FR" dirty="0">
              <a:solidFill>
                <a:srgbClr val="0F6FA9"/>
              </a:solidFill>
              <a:latin typeface="Arial Narrow" charset="0"/>
              <a:cs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4027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700" y="315971"/>
            <a:ext cx="3637924" cy="559995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090684"/>
            <a:ext cx="5508104" cy="3767316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286376" y="1129847"/>
            <a:ext cx="5040998" cy="1114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fr-FR" sz="2800" dirty="0">
                <a:latin typeface="Arial Narrow" charset="0"/>
                <a:ea typeface="Arial Narrow" charset="0"/>
                <a:cs typeface="Arial Narrow" charset="0"/>
              </a:rPr>
              <a:t>« Une communauté solidaire est plus forte qu’un groupe de solitaires. » </a:t>
            </a:r>
          </a:p>
        </p:txBody>
      </p:sp>
    </p:spTree>
    <p:extLst>
      <p:ext uri="{BB962C8B-B14F-4D97-AF65-F5344CB8AC3E}">
        <p14:creationId xmlns:p14="http://schemas.microsoft.com/office/powerpoint/2010/main" val="3279039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e 16">
            <a:extLst>
              <a:ext uri="{FF2B5EF4-FFF2-40B4-BE49-F238E27FC236}">
                <a16:creationId xmlns:a16="http://schemas.microsoft.com/office/drawing/2014/main" id="{A22358BE-9C2A-F049-A8C3-5EE1E4310A96}"/>
              </a:ext>
            </a:extLst>
          </p:cNvPr>
          <p:cNvGrpSpPr/>
          <p:nvPr/>
        </p:nvGrpSpPr>
        <p:grpSpPr>
          <a:xfrm>
            <a:off x="1851660" y="381000"/>
            <a:ext cx="5440680" cy="5600700"/>
            <a:chOff x="1851660" y="1118463"/>
            <a:chExt cx="5440680" cy="5600700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1815C11A-BF15-5F48-88E2-FA1EFDE42E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51660" y="1118463"/>
              <a:ext cx="5440680" cy="5600700"/>
            </a:xfrm>
            <a:prstGeom prst="rect">
              <a:avLst/>
            </a:prstGeom>
          </p:spPr>
        </p:pic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BF9448F5-3B4E-0D41-8B45-2077D6FE7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45105" y="2007463"/>
              <a:ext cx="3653790" cy="3822700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5C27C685-1E9F-9D44-9966-982C4E48A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42970" y="2807563"/>
              <a:ext cx="2258060" cy="2222500"/>
            </a:xfrm>
            <a:prstGeom prst="rect">
              <a:avLst/>
            </a:prstGeom>
          </p:spPr>
        </p:pic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B64E90E7-0A9C-364D-A9EF-08E8BAE81A31}"/>
              </a:ext>
            </a:extLst>
          </p:cNvPr>
          <p:cNvSpPr/>
          <p:nvPr/>
        </p:nvSpPr>
        <p:spPr>
          <a:xfrm>
            <a:off x="1851661" y="6216134"/>
            <a:ext cx="54406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CH" dirty="0">
                <a:latin typeface="Arial Narrow" panose="020B0604020202020204" pitchFamily="34" charset="0"/>
                <a:cs typeface="Arial Narrow" panose="020B0604020202020204" pitchFamily="34" charset="0"/>
              </a:rPr>
              <a:t>(</a:t>
            </a:r>
            <a:r>
              <a:rPr lang="fr-CH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Chatenoud</a:t>
            </a:r>
            <a:r>
              <a:rPr lang="fr-CH" dirty="0">
                <a:latin typeface="Arial Narrow" panose="020B0604020202020204" pitchFamily="34" charset="0"/>
                <a:cs typeface="Arial Narrow" panose="020B0604020202020204" pitchFamily="34" charset="0"/>
              </a:rPr>
              <a:t>, Ramel, </a:t>
            </a:r>
            <a:r>
              <a:rPr lang="fr-CH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Trépanier</a:t>
            </a:r>
            <a:r>
              <a:rPr lang="fr-CH" dirty="0">
                <a:latin typeface="Arial Narrow" panose="020B0604020202020204" pitchFamily="34" charset="0"/>
                <a:cs typeface="Arial Narrow" panose="020B0604020202020204" pitchFamily="34" charset="0"/>
              </a:rPr>
              <a:t>, Gombert, &amp; Paré, 2018)</a:t>
            </a:r>
            <a:endParaRPr lang="fr-FR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1875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757238"/>
            <a:ext cx="7772400" cy="530066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114000"/>
              </a:lnSpc>
            </a:pPr>
            <a:r>
              <a:rPr lang="fr-FR">
                <a:solidFill>
                  <a:srgbClr val="0F6FA9"/>
                </a:solidFill>
                <a:latin typeface="Arial Narrow" charset="0"/>
                <a:cs typeface="Arial Narrow" charset="0"/>
              </a:rPr>
              <a:t>2. Des conditions pour la participation des parties prenantes</a:t>
            </a:r>
            <a:endParaRPr lang="fr-FR" dirty="0">
              <a:solidFill>
                <a:srgbClr val="0F6FA9"/>
              </a:solidFill>
              <a:latin typeface="Arial Narrow" charset="0"/>
              <a:cs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574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8BE4744-8B79-3645-8BD5-429438BD80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0"/>
          <a:stretch/>
        </p:blipFill>
        <p:spPr>
          <a:xfrm>
            <a:off x="2476754" y="371474"/>
            <a:ext cx="4190491" cy="558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B0CDFB9-FD7E-764B-91E8-F2B65338607F}"/>
              </a:ext>
            </a:extLst>
          </p:cNvPr>
          <p:cNvSpPr/>
          <p:nvPr/>
        </p:nvSpPr>
        <p:spPr>
          <a:xfrm>
            <a:off x="0" y="6254532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CH" dirty="0">
                <a:effectLst/>
                <a:latin typeface="Arial Narrow" panose="020B0604020202020204" pitchFamily="34" charset="0"/>
                <a:cs typeface="Arial Narrow" panose="020B0604020202020204" pitchFamily="34" charset="0"/>
              </a:rPr>
              <a:t>UNESCO. (2017). </a:t>
            </a:r>
            <a:r>
              <a:rPr lang="fr-CH" i="1" dirty="0">
                <a:effectLst/>
                <a:latin typeface="Arial Narrow" panose="020B0604020202020204" pitchFamily="34" charset="0"/>
                <a:cs typeface="Arial Narrow" panose="020B0604020202020204" pitchFamily="34" charset="0"/>
              </a:rPr>
              <a:t>Un Guide pour assurer l’inclusion et l’équité dans l’éducation</a:t>
            </a:r>
            <a:r>
              <a:rPr lang="fr-CH" dirty="0">
                <a:effectLst/>
                <a:latin typeface="Arial Narrow" panose="020B0604020202020204" pitchFamily="34" charset="0"/>
                <a:cs typeface="Arial Narrow" panose="020B0604020202020204" pitchFamily="34" charset="0"/>
              </a:rPr>
              <a:t>. Paris : UNESCO.</a:t>
            </a:r>
          </a:p>
        </p:txBody>
      </p:sp>
    </p:spTree>
    <p:extLst>
      <p:ext uri="{BB962C8B-B14F-4D97-AF65-F5344CB8AC3E}">
        <p14:creationId xmlns:p14="http://schemas.microsoft.com/office/powerpoint/2010/main" val="3446998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A116601-B2F9-B640-8F3A-63EEFEA60E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904" y="811565"/>
            <a:ext cx="7262191" cy="543994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3761A39-DAE6-F540-BAF2-B4751881B227}"/>
              </a:ext>
            </a:extLst>
          </p:cNvPr>
          <p:cNvSpPr/>
          <p:nvPr/>
        </p:nvSpPr>
        <p:spPr>
          <a:xfrm>
            <a:off x="3077817" y="6341900"/>
            <a:ext cx="29883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H" dirty="0">
                <a:solidFill>
                  <a:srgbClr val="4C4C4C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Adapté de UNESCO-BIE (2016)</a:t>
            </a:r>
            <a:endParaRPr lang="fr-CH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705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A0ED606E-95BC-0647-9D6D-1C095D9DB5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093" b="25462"/>
          <a:stretch/>
        </p:blipFill>
        <p:spPr>
          <a:xfrm>
            <a:off x="671602" y="-26504"/>
            <a:ext cx="7178675" cy="617358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0C408B8-7F0D-8347-8903-AF9912857B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442" t="56850" r="12253" b="36086"/>
          <a:stretch/>
        </p:blipFill>
        <p:spPr>
          <a:xfrm>
            <a:off x="671602" y="4214190"/>
            <a:ext cx="7895550" cy="1139687"/>
          </a:xfrm>
          <a:prstGeom prst="rect">
            <a:avLst/>
          </a:prstGeom>
          <a:solidFill>
            <a:schemeClr val="bg1"/>
          </a:solidFill>
          <a:ln>
            <a:solidFill>
              <a:srgbClr val="0F6FA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45124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A0ED606E-95BC-0647-9D6D-1C095D9DB5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093" b="25462"/>
          <a:stretch/>
        </p:blipFill>
        <p:spPr>
          <a:xfrm>
            <a:off x="671602" y="-26504"/>
            <a:ext cx="7178675" cy="617358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0C408B8-7F0D-8347-8903-AF9912857B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659" t="56851" r="12253" b="35679"/>
          <a:stretch/>
        </p:blipFill>
        <p:spPr>
          <a:xfrm>
            <a:off x="2226365" y="4452730"/>
            <a:ext cx="4744278" cy="7156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BC3181E-1FBF-A647-A39B-74786E37B1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658" t="68749" r="19775" b="25461"/>
          <a:stretch/>
        </p:blipFill>
        <p:spPr>
          <a:xfrm>
            <a:off x="1031540" y="5288792"/>
            <a:ext cx="7080920" cy="934163"/>
          </a:xfrm>
          <a:prstGeom prst="rect">
            <a:avLst/>
          </a:prstGeom>
          <a:solidFill>
            <a:schemeClr val="bg1"/>
          </a:solidFill>
          <a:ln>
            <a:solidFill>
              <a:srgbClr val="0F6FA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5074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0FB2ED21-DF9A-3547-B6BD-B2C3183DEDF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000" b="23502"/>
          <a:stretch/>
        </p:blipFill>
        <p:spPr>
          <a:xfrm>
            <a:off x="952777" y="-26503"/>
            <a:ext cx="7178675" cy="6370249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2B10D4F-7749-7342-B90E-850F6628FB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650" t="46618" r="12310" b="47138"/>
          <a:stretch/>
        </p:blipFill>
        <p:spPr>
          <a:xfrm>
            <a:off x="331304" y="3246782"/>
            <a:ext cx="8468140" cy="1007165"/>
          </a:xfrm>
          <a:prstGeom prst="rect">
            <a:avLst/>
          </a:prstGeom>
          <a:solidFill>
            <a:schemeClr val="bg1"/>
          </a:solidFill>
          <a:ln>
            <a:solidFill>
              <a:srgbClr val="0F6FA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603561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ew HEP">
    <a:dk1>
      <a:srgbClr val="000000"/>
    </a:dk1>
    <a:lt1>
      <a:sysClr val="window" lastClr="FFFFFF"/>
    </a:lt1>
    <a:dk2>
      <a:srgbClr val="00A4E6"/>
    </a:dk2>
    <a:lt2>
      <a:srgbClr val="FFFFFF"/>
    </a:lt2>
    <a:accent1>
      <a:srgbClr val="00A4E6"/>
    </a:accent1>
    <a:accent2>
      <a:srgbClr val="005A84"/>
    </a:accent2>
    <a:accent3>
      <a:srgbClr val="8B231F"/>
    </a:accent3>
    <a:accent4>
      <a:srgbClr val="5E925B"/>
    </a:accent4>
    <a:accent5>
      <a:srgbClr val="DFA02D"/>
    </a:accent5>
    <a:accent6>
      <a:srgbClr val="8AA1BA"/>
    </a:accent6>
    <a:hlink>
      <a:srgbClr val="005A84"/>
    </a:hlink>
    <a:folHlink>
      <a:srgbClr val="8AA1B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133</Words>
  <Application>Microsoft Office PowerPoint</Application>
  <PresentationFormat>Affichage à l'écran (4:3)</PresentationFormat>
  <Paragraphs>26</Paragraphs>
  <Slides>20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9" baseType="lpstr">
      <vt:lpstr>Arial</vt:lpstr>
      <vt:lpstr>Arial Narrow</vt:lpstr>
      <vt:lpstr>Arial Narrow Normal</vt:lpstr>
      <vt:lpstr>Calibri</vt:lpstr>
      <vt:lpstr>Calibri Light</vt:lpstr>
      <vt:lpstr>Courier New</vt:lpstr>
      <vt:lpstr>Lucida Grande</vt:lpstr>
      <vt:lpstr>Wingdings</vt:lpstr>
      <vt:lpstr>Thème Office</vt:lpstr>
      <vt:lpstr>Les conditions pour la participation des parties prenantes</vt:lpstr>
      <vt:lpstr>1. De la participation de certains à une éducation inclusive</vt:lpstr>
      <vt:lpstr>Présentation PowerPoint</vt:lpstr>
      <vt:lpstr>2. Des conditions pour la participation des parties prenantes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3. La force de la communauté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conditions pour la participation des parties prenantes</dc:title>
  <dc:creator>Serge Ramel</dc:creator>
  <cp:lastModifiedBy>HP Inc.</cp:lastModifiedBy>
  <cp:revision>14</cp:revision>
  <dcterms:created xsi:type="dcterms:W3CDTF">2019-01-06T23:33:12Z</dcterms:created>
  <dcterms:modified xsi:type="dcterms:W3CDTF">2019-01-08T10:48:21Z</dcterms:modified>
</cp:coreProperties>
</file>